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0" r:id="rId3"/>
    <p:sldId id="261" r:id="rId4"/>
    <p:sldId id="289" r:id="rId5"/>
    <p:sldId id="291" r:id="rId6"/>
    <p:sldId id="308" r:id="rId7"/>
    <p:sldId id="273" r:id="rId8"/>
    <p:sldId id="309" r:id="rId9"/>
    <p:sldId id="310" r:id="rId10"/>
    <p:sldId id="292" r:id="rId11"/>
    <p:sldId id="311" r:id="rId12"/>
    <p:sldId id="303" r:id="rId13"/>
    <p:sldId id="312" r:id="rId14"/>
    <p:sldId id="305" r:id="rId15"/>
    <p:sldId id="313" r:id="rId16"/>
    <p:sldId id="288" r:id="rId17"/>
    <p:sldId id="306" r:id="rId18"/>
    <p:sldId id="307" r:id="rId19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7C7C7C"/>
    <a:srgbClr val="5A5A5A"/>
    <a:srgbClr val="004682"/>
    <a:srgbClr val="F0AA42"/>
    <a:srgbClr val="64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2918" autoAdjust="0"/>
  </p:normalViewPr>
  <p:slideViewPr>
    <p:cSldViewPr>
      <p:cViewPr>
        <p:scale>
          <a:sx n="75" d="100"/>
          <a:sy n="75" d="100"/>
        </p:scale>
        <p:origin x="-1020" y="-660"/>
      </p:cViewPr>
      <p:guideLst>
        <p:guide orient="horz" pos="890"/>
        <p:guide orient="horz" pos="391"/>
        <p:guide orient="horz" pos="2478"/>
        <p:guide pos="2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F3DB1-93F9-477F-A265-37B8C1240E58}" type="datetimeFigureOut">
              <a:rPr lang="sv-SE" smtClean="0"/>
              <a:pPr/>
              <a:t>2013-10-23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44812-92ED-4C89-B8F7-05EAED87CBE3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88252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472008" y="2060848"/>
            <a:ext cx="7772400" cy="936103"/>
          </a:xfrm>
        </p:spPr>
        <p:txBody>
          <a:bodyPr>
            <a:normAutofit/>
          </a:bodyPr>
          <a:lstStyle>
            <a:lvl1pPr algn="l">
              <a:defRPr sz="3600" b="1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472008" y="3140967"/>
            <a:ext cx="6400800" cy="936104"/>
          </a:xfrm>
        </p:spPr>
        <p:txBody>
          <a:bodyPr>
            <a:normAutofit/>
          </a:bodyPr>
          <a:lstStyle>
            <a:lvl1pPr marL="0" indent="0" algn="l">
              <a:buNone/>
              <a:defRPr lang="sv-SE" sz="2600" b="1" kern="1200" dirty="0" smtClean="0">
                <a:solidFill>
                  <a:srgbClr val="004682"/>
                </a:solidFill>
                <a:latin typeface="Gill Sans MT" pitchFamily="34" charset="0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 dirty="0"/>
          </a:p>
        </p:txBody>
      </p:sp>
      <p:sp>
        <p:nvSpPr>
          <p:cNvPr id="11" name="Platshållare för bildnummer 10"/>
          <p:cNvSpPr>
            <a:spLocks noGrp="1"/>
          </p:cNvSpPr>
          <p:nvPr/>
        </p:nvSpPr>
        <p:spPr/>
        <p:txBody>
          <a:bodyPr/>
          <a:lstStyle/>
          <a:p>
            <a:fld id="{D9E8ED49-3F51-46F8-8CAC-66B038536420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5" name="Platshållare för text 14"/>
          <p:cNvSpPr>
            <a:spLocks noGrp="1"/>
          </p:cNvSpPr>
          <p:nvPr>
            <p:ph type="body" sz="quarter" idx="11" hasCustomPrompt="1"/>
          </p:nvPr>
        </p:nvSpPr>
        <p:spPr>
          <a:xfrm>
            <a:off x="472330" y="4221087"/>
            <a:ext cx="3672086" cy="432048"/>
          </a:xfrm>
        </p:spPr>
        <p:txBody>
          <a:bodyPr>
            <a:normAutofit/>
          </a:bodyPr>
          <a:lstStyle>
            <a:lvl1pPr>
              <a:buNone/>
              <a:defRPr sz="1600" baseline="0">
                <a:solidFill>
                  <a:srgbClr val="5A5A5A"/>
                </a:solidFill>
                <a:latin typeface="Gill Sans MT" pitchFamily="34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sv-SE" dirty="0" err="1" smtClean="0"/>
              <a:t>Author</a:t>
            </a:r>
            <a:r>
              <a:rPr lang="sv-SE" dirty="0" smtClean="0"/>
              <a:t> </a:t>
            </a:r>
            <a:r>
              <a:rPr lang="sv-SE" dirty="0" err="1" smtClean="0"/>
              <a:t>name</a:t>
            </a:r>
            <a:endParaRPr lang="sv-SE" dirty="0"/>
          </a:p>
        </p:txBody>
      </p:sp>
      <p:pic>
        <p:nvPicPr>
          <p:cNvPr id="1026" name="Picture 2" descr="F:\Kunder\PPT Mall\ohman_since_1906_cmyk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221" y="98971"/>
            <a:ext cx="1387475" cy="593725"/>
          </a:xfrm>
          <a:prstGeom prst="rect">
            <a:avLst/>
          </a:prstGeom>
          <a:noFill/>
        </p:spPr>
      </p:pic>
      <p:pic>
        <p:nvPicPr>
          <p:cNvPr id="10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12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3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0D2B4512-A8CB-40BD-94A6-B3FEBE291239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Kic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2063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8" name="Platshållare för text 7"/>
          <p:cNvSpPr>
            <a:spLocks noGrp="1"/>
          </p:cNvSpPr>
          <p:nvPr>
            <p:ph type="body" sz="quarter" idx="13"/>
          </p:nvPr>
        </p:nvSpPr>
        <p:spPr>
          <a:xfrm>
            <a:off x="467544" y="1628775"/>
            <a:ext cx="8208912" cy="324038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2" name="Platshållare för text 11"/>
          <p:cNvSpPr>
            <a:spLocks noGrp="1"/>
          </p:cNvSpPr>
          <p:nvPr>
            <p:ph type="body" sz="quarter" idx="14"/>
          </p:nvPr>
        </p:nvSpPr>
        <p:spPr>
          <a:xfrm>
            <a:off x="1043608" y="5084763"/>
            <a:ext cx="7056784" cy="1008062"/>
          </a:xfrm>
          <a:solidFill>
            <a:srgbClr val="F0AA42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Rak 10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ruta 12"/>
          <p:cNvSpPr txBox="1"/>
          <p:nvPr userDrawn="1"/>
        </p:nvSpPr>
        <p:spPr>
          <a:xfrm>
            <a:off x="4332157" y="664255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9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14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32CA2F1D-BBEC-4148-8BB9-F1F9CC1F5EA3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 cstate="print">
            <a:lum/>
          </a:blip>
          <a:srcRect/>
          <a:stretch>
            <a:fillRect t="6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none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2708920"/>
            <a:ext cx="7772400" cy="432048"/>
          </a:xfrm>
        </p:spPr>
        <p:txBody>
          <a:bodyPr anchor="b">
            <a:normAutofit/>
          </a:bodyPr>
          <a:lstStyle>
            <a:lvl1pPr marL="0" indent="0">
              <a:buNone/>
              <a:defRPr sz="2200" b="0">
                <a:solidFill>
                  <a:srgbClr val="000000"/>
                </a:solidFill>
                <a:latin typeface="Gill Sans MT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Platshållare för text 8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3357563"/>
            <a:ext cx="7775575" cy="359469"/>
          </a:xfrm>
        </p:spPr>
        <p:txBody>
          <a:bodyPr>
            <a:normAutofit/>
          </a:bodyPr>
          <a:lstStyle>
            <a:lvl1pPr>
              <a:buNone/>
              <a:defRPr sz="1600" baseline="0"/>
            </a:lvl1pPr>
          </a:lstStyle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e-mail</a:t>
            </a:r>
            <a:r>
              <a:rPr lang="sv-SE" dirty="0" smtClean="0"/>
              <a:t> </a:t>
            </a:r>
            <a:r>
              <a:rPr lang="sv-SE" dirty="0" err="1" smtClean="0"/>
              <a:t>address</a:t>
            </a:r>
            <a:endParaRPr lang="sv-SE" dirty="0"/>
          </a:p>
        </p:txBody>
      </p:sp>
      <p:pic>
        <p:nvPicPr>
          <p:cNvPr id="5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6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6A55C8CA-238B-4297-900E-911AA74B82D2}" type="datetime1">
              <a:rPr lang="sv-SE" smtClean="0"/>
              <a:pPr/>
              <a:t>2013-10-23</a:t>
            </a:fld>
            <a:endParaRPr lang="sv-SE"/>
          </a:p>
        </p:txBody>
      </p:sp>
      <p:pic>
        <p:nvPicPr>
          <p:cNvPr id="8" name="Picture 2" descr="F:\Kunder\PPT Mall\ohman_since_1906_cmyk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221" y="98971"/>
            <a:ext cx="1387475" cy="593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r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19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0" name="Rak 19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ruta 8"/>
          <p:cNvSpPr txBox="1"/>
          <p:nvPr userDrawn="1"/>
        </p:nvSpPr>
        <p:spPr>
          <a:xfrm>
            <a:off x="4311400" y="664255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sp>
        <p:nvSpPr>
          <p:cNvPr id="11" name="Platshållare för innehåll 10"/>
          <p:cNvSpPr>
            <a:spLocks noGrp="1"/>
          </p:cNvSpPr>
          <p:nvPr>
            <p:ph sz="quarter" idx="12"/>
          </p:nvPr>
        </p:nvSpPr>
        <p:spPr>
          <a:xfrm>
            <a:off x="467544" y="1628774"/>
            <a:ext cx="8208911" cy="4536529"/>
          </a:xfrm>
        </p:spPr>
        <p:txBody>
          <a:bodyPr/>
          <a:lstStyle>
            <a:lvl2pPr>
              <a:defRPr sz="2200"/>
            </a:lvl2pPr>
            <a:lvl3pPr>
              <a:defRPr sz="2000"/>
            </a:lvl3pPr>
            <a:lvl4pPr>
              <a:defRPr sz="180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pic>
        <p:nvPicPr>
          <p:cNvPr id="7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8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0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Slide">
    <p:bg>
      <p:bgPr>
        <a:blipFill dpi="0" rotWithShape="1">
          <a:blip r:embed="rId2" cstate="print">
            <a:lum/>
          </a:blip>
          <a:srcRect/>
          <a:stretch>
            <a:fillRect t="6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7772400" cy="864096"/>
          </a:xfrm>
        </p:spPr>
        <p:txBody>
          <a:bodyPr anchor="t">
            <a:normAutofit/>
          </a:bodyPr>
          <a:lstStyle>
            <a:lvl1pPr algn="l">
              <a:defRPr sz="3600" b="1" cap="none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7772400" cy="936104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600" b="1">
                <a:solidFill>
                  <a:srgbClr val="004682"/>
                </a:solidFill>
                <a:latin typeface="Gill Sans MT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2" descr="F:\Kunder\PPT Mall\ohman_since_1906_cmyk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221" y="98971"/>
            <a:ext cx="1387475" cy="593725"/>
          </a:xfrm>
          <a:prstGeom prst="rect">
            <a:avLst/>
          </a:prstGeom>
          <a:noFill/>
        </p:spPr>
      </p:pic>
      <p:pic>
        <p:nvPicPr>
          <p:cNvPr id="5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6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8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77DE2893-73D2-47B3-8C70-7E3245C64A17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712"/>
            <a:ext cx="8229600" cy="796925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1"/>
          </p:nvPr>
        </p:nvSpPr>
        <p:spPr>
          <a:xfrm>
            <a:off x="457201" y="1628800"/>
            <a:ext cx="3970338" cy="4608512"/>
          </a:xfrm>
        </p:spPr>
        <p:txBody>
          <a:bodyPr/>
          <a:lstStyle>
            <a:lvl1pPr>
              <a:defRPr lang="sv-S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sv-SE" sz="2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sv-S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sv-S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sv-S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8" name="Platshållare för text 17"/>
          <p:cNvSpPr>
            <a:spLocks noGrp="1"/>
          </p:cNvSpPr>
          <p:nvPr>
            <p:ph type="body" sz="quarter" idx="12"/>
          </p:nvPr>
        </p:nvSpPr>
        <p:spPr>
          <a:xfrm>
            <a:off x="4643438" y="1628775"/>
            <a:ext cx="4032250" cy="4608537"/>
          </a:xfrm>
        </p:spPr>
        <p:txBody>
          <a:bodyPr/>
          <a:lstStyle>
            <a:lvl1pPr>
              <a:defRPr lang="sv-S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sv-SE" sz="2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sv-S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sv-S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sv-S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7" name="Platshållare för datum 3"/>
          <p:cNvSpPr txBox="1">
            <a:spLocks/>
          </p:cNvSpPr>
          <p:nvPr userDrawn="1"/>
        </p:nvSpPr>
        <p:spPr>
          <a:xfrm>
            <a:off x="7740352" y="116632"/>
            <a:ext cx="1403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6EC226-7374-4D83-ADDB-C50BAD8E79C9}" type="datetime4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 oktober 2013</a:t>
            </a:fld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Rak 10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/>
          <p:cNvSpPr txBox="1"/>
          <p:nvPr userDrawn="1"/>
        </p:nvSpPr>
        <p:spPr>
          <a:xfrm>
            <a:off x="4337688" y="663341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9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13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BEBDFEA-C501-463F-97DC-CEC56C782309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 or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712"/>
            <a:ext cx="8229600" cy="796925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27094"/>
            <a:ext cx="3970784" cy="463711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39235" y="1629217"/>
            <a:ext cx="4030180" cy="463711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0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Rak 10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/>
          <p:cNvSpPr txBox="1"/>
          <p:nvPr userDrawn="1"/>
        </p:nvSpPr>
        <p:spPr>
          <a:xfrm>
            <a:off x="4326264" y="6651700"/>
            <a:ext cx="5148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 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8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3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D815586-093F-4335-AFF4-2A2918B0651F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ion with Sub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712"/>
            <a:ext cx="8229600" cy="796925"/>
          </a:xfrm>
        </p:spPr>
        <p:txBody>
          <a:bodyPr/>
          <a:lstStyle>
            <a:lvl1pPr>
              <a:defRPr>
                <a:solidFill>
                  <a:srgbClr val="5A5A5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28775"/>
            <a:ext cx="3970338" cy="546100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1">
                <a:solidFill>
                  <a:srgbClr val="00468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3970338" cy="406243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628775"/>
            <a:ext cx="4041775" cy="546100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1">
                <a:solidFill>
                  <a:srgbClr val="00468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06243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5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Rak 15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ruta 16"/>
          <p:cNvSpPr txBox="1"/>
          <p:nvPr userDrawn="1"/>
        </p:nvSpPr>
        <p:spPr>
          <a:xfrm>
            <a:off x="4313869" y="664255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10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11" name="Platshållare för sidfot 4"/>
          <p:cNvSpPr>
            <a:spLocks noGrp="1"/>
          </p:cNvSpPr>
          <p:nvPr>
            <p:ph type="ftr" sz="quarter" idx="10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2" name="Platshållare för datum 3"/>
          <p:cNvSpPr>
            <a:spLocks noGrp="1"/>
          </p:cNvSpPr>
          <p:nvPr>
            <p:ph type="dt" sz="half" idx="11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ADF2E8BC-1272-4F6A-9C48-45AB644199F0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Content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712"/>
            <a:ext cx="8229600" cy="796925"/>
          </a:xfrm>
        </p:spPr>
        <p:txBody>
          <a:bodyPr>
            <a:normAutofit/>
          </a:bodyPr>
          <a:lstStyle>
            <a:lvl1pPr algn="l">
              <a:defRPr sz="3200" b="1" i="0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7" name="Platshållare för text 6"/>
          <p:cNvSpPr>
            <a:spLocks noGrp="1"/>
          </p:cNvSpPr>
          <p:nvPr>
            <p:ph type="body" sz="quarter" idx="13"/>
          </p:nvPr>
        </p:nvSpPr>
        <p:spPr>
          <a:xfrm>
            <a:off x="467544" y="1628800"/>
            <a:ext cx="8208912" cy="20882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5" name="Platshållare för innehåll 14"/>
          <p:cNvSpPr>
            <a:spLocks noGrp="1"/>
          </p:cNvSpPr>
          <p:nvPr>
            <p:ph sz="quarter" idx="15"/>
          </p:nvPr>
        </p:nvSpPr>
        <p:spPr>
          <a:xfrm>
            <a:off x="467544" y="3861048"/>
            <a:ext cx="8208912" cy="2304256"/>
          </a:xfrm>
        </p:spPr>
        <p:txBody>
          <a:bodyPr/>
          <a:lstStyle>
            <a:lvl1pPr>
              <a:defRPr lang="sv-SE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sv-SE" sz="2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sv-SE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sv-S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sv-SE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0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Rak 10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/>
          <p:cNvSpPr txBox="1"/>
          <p:nvPr userDrawn="1"/>
        </p:nvSpPr>
        <p:spPr>
          <a:xfrm>
            <a:off x="4335408" y="664255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8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3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8ABF64A-0CE2-43E0-AB2B-8AEF960DA320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620712"/>
            <a:ext cx="8229600" cy="796925"/>
          </a:xfrm>
        </p:spPr>
        <p:txBody>
          <a:bodyPr>
            <a:normAutofit/>
          </a:bodyPr>
          <a:lstStyle>
            <a:lvl1pPr algn="l">
              <a:defRPr sz="3200" b="1">
                <a:solidFill>
                  <a:srgbClr val="5A5A5A"/>
                </a:solidFill>
                <a:latin typeface="Gill Sans MT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300192" y="1600200"/>
            <a:ext cx="2386608" cy="4525963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latshållare för text 9"/>
          <p:cNvSpPr>
            <a:spLocks noGrp="1"/>
          </p:cNvSpPr>
          <p:nvPr>
            <p:ph type="body" sz="quarter" idx="13"/>
          </p:nvPr>
        </p:nvSpPr>
        <p:spPr>
          <a:xfrm>
            <a:off x="468313" y="1600200"/>
            <a:ext cx="5688012" cy="456510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1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Rak 11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ruta 12"/>
          <p:cNvSpPr txBox="1"/>
          <p:nvPr userDrawn="1"/>
        </p:nvSpPr>
        <p:spPr>
          <a:xfrm>
            <a:off x="4323013" y="664255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8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9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1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B18AB72D-F6F7-4E4E-A64D-324A208A7BCE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tshållare för bildnummer 5"/>
          <p:cNvSpPr txBox="1">
            <a:spLocks/>
          </p:cNvSpPr>
          <p:nvPr userDrawn="1"/>
        </p:nvSpPr>
        <p:spPr>
          <a:xfrm>
            <a:off x="4139952" y="6525345"/>
            <a:ext cx="874440" cy="2160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446935-5163-4D13-AD26-07989F4A356A}" type="slidenum">
              <a:rPr kumimoji="0" lang="sv-SE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Rak 10"/>
          <p:cNvCxnSpPr/>
          <p:nvPr userDrawn="1"/>
        </p:nvCxnSpPr>
        <p:spPr>
          <a:xfrm>
            <a:off x="0" y="6525344"/>
            <a:ext cx="9144000" cy="0"/>
          </a:xfrm>
          <a:prstGeom prst="line">
            <a:avLst/>
          </a:prstGeom>
          <a:ln w="19050">
            <a:solidFill>
              <a:srgbClr val="7C7C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ruta 11"/>
          <p:cNvSpPr txBox="1"/>
          <p:nvPr userDrawn="1"/>
        </p:nvSpPr>
        <p:spPr>
          <a:xfrm>
            <a:off x="4319400" y="6642556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800" dirty="0" smtClean="0">
                <a:solidFill>
                  <a:srgbClr val="7C7C7C"/>
                </a:solidFill>
              </a:rPr>
              <a:t>Öhman</a:t>
            </a:r>
            <a:endParaRPr lang="sv-SE" sz="800" dirty="0">
              <a:solidFill>
                <a:srgbClr val="7C7C7C"/>
              </a:solidFill>
            </a:endParaRPr>
          </a:p>
        </p:txBody>
      </p:sp>
      <p:pic>
        <p:nvPicPr>
          <p:cNvPr id="5" name="Picture 3" descr="C:\Users\Stefan\Documents\Kunder\Öhmans\PPT Mall\Bla¦è_fli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88640"/>
            <a:ext cx="4644008" cy="230235"/>
          </a:xfrm>
          <a:prstGeom prst="rect">
            <a:avLst/>
          </a:prstGeom>
          <a:noFill/>
        </p:spPr>
      </p:pic>
      <p:sp>
        <p:nvSpPr>
          <p:cNvPr id="6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7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7596336" y="99753"/>
            <a:ext cx="1543610" cy="390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3ED9C50D-A754-459C-B6E9-8EA184F3865C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0" r:id="rId8"/>
    <p:sldLayoutId id="2147483655" r:id="rId9"/>
    <p:sldLayoutId id="2147483658" r:id="rId10"/>
    <p:sldLayoutId id="2147483661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7C7C7C"/>
          </a:solidFill>
          <a:latin typeface="Gill Sans M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fense-in-depth.co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nigesecurityguy.wordpress.com/2013/10/02/advanced-threat-defense-part-1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Defensive strategies </a:t>
            </a:r>
            <a:endParaRPr lang="en-US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build a defense-in-depth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a-DK" dirty="0" smtClean="0"/>
              <a:t>Claus Cramon Houmann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716016" y="11663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6" name="Platshållare för datum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F3575C-FAC8-4838-8C22-FBC84E37AC9B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dirty="0" smtClean="0"/>
              <a:t>Mitigating the “CLICKER”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lb-LU" dirty="0" smtClean="0"/>
              <a:t>There are now innovative next-generation tools available for advanced threat prevention and/or detection = AMP’s</a:t>
            </a:r>
          </a:p>
          <a:p>
            <a:pPr lvl="1"/>
            <a:r>
              <a:rPr lang="lb-LU" dirty="0" smtClean="0"/>
              <a:t>Microvirtualization</a:t>
            </a:r>
          </a:p>
          <a:p>
            <a:pPr lvl="1"/>
            <a:r>
              <a:rPr lang="lb-LU" dirty="0" smtClean="0"/>
              <a:t>Advanced code handling/analysis/reverse-engineering tools</a:t>
            </a:r>
          </a:p>
          <a:p>
            <a:pPr lvl="1"/>
            <a:r>
              <a:rPr lang="lb-LU" dirty="0" smtClean="0"/>
              <a:t>Network </a:t>
            </a:r>
            <a:r>
              <a:rPr lang="lb-LU" smtClean="0"/>
              <a:t>level Sandboxing or detection </a:t>
            </a:r>
            <a:r>
              <a:rPr lang="lb-LU" dirty="0" smtClean="0"/>
              <a:t>based on behavioural analysis/packet inspection</a:t>
            </a:r>
          </a:p>
          <a:p>
            <a:pPr lvl="1"/>
            <a:r>
              <a:rPr lang="lb-LU" dirty="0" smtClean="0"/>
              <a:t>System and registry level lockdown of process/user-rights</a:t>
            </a:r>
          </a:p>
          <a:p>
            <a:pPr lvl="1"/>
            <a:r>
              <a:rPr lang="lb-LU" dirty="0" smtClean="0"/>
              <a:t>Cloud based Big Data analytical/defense tools</a:t>
            </a:r>
          </a:p>
          <a:p>
            <a:pPr lvl="1"/>
            <a:r>
              <a:rPr lang="lb-LU" dirty="0" smtClean="0"/>
              <a:t>Whitelisting tech</a:t>
            </a:r>
          </a:p>
          <a:p>
            <a:pPr lvl="1"/>
            <a:r>
              <a:rPr lang="lb-LU" dirty="0" smtClean="0"/>
              <a:t>Others – this “market segment” is booming right now</a:t>
            </a:r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dirty="0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Risk assessments match?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a-DK" dirty="0" smtClean="0"/>
              <a:t>The approach to pick the lowest hanging apples first should be identical to the approach your IT risk management would recommend</a:t>
            </a:r>
          </a:p>
          <a:p>
            <a:r>
              <a:rPr lang="da-DK" dirty="0" smtClean="0"/>
              <a:t>Mitigating the easy-value-for-money threats first</a:t>
            </a:r>
          </a:p>
          <a:p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87146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b-LU" dirty="0" smtClean="0"/>
              <a:t>Why is the AMP market booming? 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lb-LU" dirty="0" smtClean="0"/>
              <a:t>The AV industry in the traditional sense has declared their tools insufficient and the war on malware lost</a:t>
            </a:r>
          </a:p>
          <a:p>
            <a:r>
              <a:rPr lang="lb-LU" dirty="0" smtClean="0"/>
              <a:t>Hacking is increasing supported by big budgets – think nation-state-sponsored APT’s </a:t>
            </a:r>
          </a:p>
          <a:p>
            <a:r>
              <a:rPr lang="lb-LU" dirty="0" smtClean="0"/>
              <a:t>0-days abound in the Wild – being purchased by “hackers” – unofficial hackers or nation-state sponsored hackers alike</a:t>
            </a:r>
          </a:p>
          <a:p>
            <a:r>
              <a:rPr lang="lb-LU" dirty="0" smtClean="0"/>
              <a:t>The black market cyber-industry is a huge! economy</a:t>
            </a:r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The future of defense strategies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a-DK" dirty="0" smtClean="0"/>
              <a:t>Whatever the name (Defense-in-depth, layered defense, defensible security posture) </a:t>
            </a:r>
          </a:p>
          <a:p>
            <a:pPr lvl="1"/>
            <a:r>
              <a:rPr lang="da-DK" dirty="0" smtClean="0"/>
              <a:t>almost everyone in IT/Infosec agree that you need to think in security at all levels</a:t>
            </a:r>
          </a:p>
          <a:p>
            <a:r>
              <a:rPr lang="da-DK" dirty="0" smtClean="0"/>
              <a:t>Defenders are always behind attackers</a:t>
            </a:r>
          </a:p>
          <a:p>
            <a:pPr lvl="1"/>
            <a:r>
              <a:rPr lang="da-DK" dirty="0" smtClean="0"/>
              <a:t>Defenders need to share knowledge, experience and methodologies better and faster</a:t>
            </a:r>
          </a:p>
          <a:p>
            <a:r>
              <a:rPr lang="da-DK" dirty="0" smtClean="0"/>
              <a:t>Develop capabilities to stop attackers at several points in the cyber kill chain</a:t>
            </a:r>
          </a:p>
          <a:p>
            <a:pPr lvl="1"/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93682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dirty="0" smtClean="0"/>
              <a:t>Conclusion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lb-LU" dirty="0" smtClean="0"/>
              <a:t>To build a defense-in-depth you want to:</a:t>
            </a:r>
          </a:p>
          <a:p>
            <a:pPr lvl="1"/>
            <a:r>
              <a:rPr lang="lb-LU" dirty="0" smtClean="0"/>
              <a:t>Have capabilities within Threat Prevention, Detection, Alerting, Incident Response, some kind of IOC / Threat sharing community. AMP’s + more.</a:t>
            </a:r>
          </a:p>
          <a:p>
            <a:r>
              <a:rPr lang="lb-LU" dirty="0" smtClean="0"/>
              <a:t>To be able to this way both block+detect known and unknown attacks/payloads, and when penetrated, regain control and limit losses</a:t>
            </a:r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Can I help? Can you help?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a-DK" dirty="0" smtClean="0"/>
              <a:t>There are people trying to help us: on twitter #wearethecavalry for example </a:t>
            </a:r>
          </a:p>
          <a:p>
            <a:r>
              <a:rPr lang="da-DK" dirty="0" smtClean="0"/>
              <a:t>In the UK: Strategic security advisors alliance</a:t>
            </a:r>
          </a:p>
          <a:p>
            <a:r>
              <a:rPr lang="da-DK" dirty="0" smtClean="0"/>
              <a:t>My </a:t>
            </a:r>
            <a:r>
              <a:rPr lang="da-DK" dirty="0"/>
              <a:t>plan:</a:t>
            </a:r>
          </a:p>
          <a:p>
            <a:pPr lvl="1"/>
            <a:r>
              <a:rPr lang="da-DK" dirty="0"/>
              <a:t>Turn </a:t>
            </a:r>
            <a:r>
              <a:rPr lang="da-DK" dirty="0">
                <a:hlinkClick r:id="rId2"/>
              </a:rPr>
              <a:t>www.defense-in-depth.com</a:t>
            </a:r>
            <a:r>
              <a:rPr lang="da-DK" dirty="0"/>
              <a:t> into the WIKIPEDIA of </a:t>
            </a:r>
            <a:r>
              <a:rPr lang="da-DK" dirty="0" smtClean="0"/>
              <a:t>IT-security/Infosec</a:t>
            </a:r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6563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About me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a-DK" dirty="0" smtClean="0"/>
              <a:t>Claus Cramon Houmann, 38, married to Tina and I have 3 lovely kids</a:t>
            </a:r>
          </a:p>
          <a:p>
            <a:r>
              <a:rPr lang="da-DK" dirty="0" smtClean="0"/>
              <a:t>CISSP, ITIL Certified Expert, Prince2 practitioner</a:t>
            </a:r>
          </a:p>
          <a:p>
            <a:r>
              <a:rPr lang="da-DK" dirty="0" smtClean="0"/>
              <a:t>You can contact me anytime: </a:t>
            </a:r>
          </a:p>
          <a:p>
            <a:pPr lvl="1"/>
            <a:r>
              <a:rPr lang="da-DK" dirty="0" smtClean="0"/>
              <a:t>Skype: Claushj0707</a:t>
            </a:r>
          </a:p>
          <a:p>
            <a:pPr lvl="1"/>
            <a:r>
              <a:rPr lang="da-DK" dirty="0" smtClean="0"/>
              <a:t>Twitter: @claushoumann or @improveitlux</a:t>
            </a:r>
          </a:p>
          <a:p>
            <a:pPr lvl="1"/>
            <a:endParaRPr lang="da-DK" dirty="0" smtClean="0"/>
          </a:p>
          <a:p>
            <a:pPr lvl="1"/>
            <a:endParaRPr lang="da-DK" dirty="0" smtClean="0"/>
          </a:p>
          <a:p>
            <a:r>
              <a:rPr lang="da-DK" dirty="0" smtClean="0"/>
              <a:t>Sources used:</a:t>
            </a:r>
          </a:p>
          <a:p>
            <a:pPr lvl="1"/>
            <a:r>
              <a:rPr lang="da-DK" dirty="0" smtClean="0"/>
              <a:t>Verizon: Data Breach investigations report 2012</a:t>
            </a:r>
          </a:p>
          <a:p>
            <a:pPr lvl="1"/>
            <a:r>
              <a:rPr lang="da-DK" dirty="0" smtClean="0"/>
              <a:t>@gollmann from IOactive Blog posts</a:t>
            </a:r>
          </a:p>
          <a:p>
            <a:pPr lvl="1"/>
            <a:r>
              <a:rPr lang="sv-SE" dirty="0">
                <a:hlinkClick r:id="rId2"/>
              </a:rPr>
              <a:t>http://nigesecurityguy.wordpress.com/2013/10/02/advanced-threat-defense-part-1</a:t>
            </a:r>
            <a:r>
              <a:rPr lang="sv-SE" dirty="0" smtClean="0">
                <a:hlinkClick r:id="rId2"/>
              </a:rPr>
              <a:t>/</a:t>
            </a:r>
            <a:r>
              <a:rPr lang="sv-SE" dirty="0" smtClean="0"/>
              <a:t> and other blog </a:t>
            </a:r>
            <a:r>
              <a:rPr lang="sv-SE" dirty="0" smtClean="0"/>
              <a:t>posts</a:t>
            </a:r>
          </a:p>
          <a:p>
            <a:pPr lvl="1"/>
            <a:r>
              <a:rPr lang="da-DK" smtClean="0"/>
              <a:t>@RobertMLee</a:t>
            </a:r>
            <a:endParaRPr lang="da-DK" dirty="0" smtClean="0"/>
          </a:p>
          <a:p>
            <a:pPr lvl="1"/>
            <a:endParaRPr lang="da-DK" dirty="0"/>
          </a:p>
          <a:p>
            <a:pPr lvl="1"/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230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Questions?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82199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More questions?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159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Key take aways: 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da-DK" dirty="0" smtClean="0"/>
              <a:t>Never ever rely on a single solution</a:t>
            </a:r>
          </a:p>
          <a:p>
            <a:r>
              <a:rPr lang="da-DK" dirty="0" smtClean="0"/>
              <a:t>Defense in depth. In Depth...</a:t>
            </a:r>
          </a:p>
          <a:p>
            <a:r>
              <a:rPr lang="da-DK" dirty="0" smtClean="0"/>
              <a:t>Both threat prevention and threat detection are important</a:t>
            </a:r>
          </a:p>
          <a:p>
            <a:r>
              <a:rPr lang="da-DK" dirty="0" smtClean="0"/>
              <a:t>If the bad guys want to get in bad enough, they will –  be able to reduce the ”dwell time” they have inside your systems</a:t>
            </a:r>
          </a:p>
          <a:p>
            <a:r>
              <a:rPr lang="da-DK" dirty="0" smtClean="0"/>
              <a:t>The ”CLICKER” is the colleague who clicks on that ”interesting link or attachment” in a suspicious e-mail...</a:t>
            </a:r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199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da-DK" dirty="0" smtClean="0">
                <a:latin typeface="+mj-lt"/>
              </a:rPr>
              <a:t>1 Single 0-day or unpatched system is all ”they” need</a:t>
            </a:r>
            <a:endParaRPr lang="sv-SE" dirty="0">
              <a:latin typeface="+mj-lt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72" y="1196751"/>
            <a:ext cx="6778212" cy="517403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997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dirty="0" smtClean="0"/>
              <a:t>Breach methods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lvl="1"/>
            <a:r>
              <a:rPr lang="lb-LU" dirty="0" smtClean="0"/>
              <a:t>Hacking (Fx SQL injection against DB servers)</a:t>
            </a:r>
          </a:p>
          <a:p>
            <a:pPr lvl="1"/>
            <a:r>
              <a:rPr lang="lb-LU" dirty="0" smtClean="0"/>
              <a:t>Malware (fx phishing)</a:t>
            </a:r>
          </a:p>
          <a:p>
            <a:pPr lvl="1"/>
            <a:r>
              <a:rPr lang="lb-LU" dirty="0" smtClean="0"/>
              <a:t>Social engineering </a:t>
            </a:r>
          </a:p>
          <a:p>
            <a:pPr lvl="1"/>
            <a:r>
              <a:rPr lang="lb-LU" dirty="0" smtClean="0"/>
              <a:t>Physical </a:t>
            </a:r>
          </a:p>
          <a:p>
            <a:pPr lvl="1"/>
            <a:endParaRPr lang="lb-LU" dirty="0" smtClean="0"/>
          </a:p>
          <a:p>
            <a:pPr lvl="1"/>
            <a:endParaRPr lang="lb-LU" dirty="0"/>
          </a:p>
          <a:p>
            <a:pPr lvl="1"/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b-LU"/>
          </a:p>
        </p:txBody>
      </p:sp>
      <p:pic>
        <p:nvPicPr>
          <p:cNvPr id="6" name="Content Placeholder 5" descr="verizondatabreachreport2012_pic3.png"/>
          <p:cNvPicPr>
            <a:picLocks noGrp="1" noChangeAspect="1"/>
          </p:cNvPicPr>
          <p:nvPr>
            <p:ph sz="quarter" idx="12"/>
          </p:nvPr>
        </p:nvPicPr>
        <p:blipFill>
          <a:blip r:embed="rId2" cstate="print"/>
          <a:stretch>
            <a:fillRect/>
          </a:stretch>
        </p:blipFill>
        <p:spPr>
          <a:xfrm>
            <a:off x="467544" y="0"/>
            <a:ext cx="6120680" cy="660682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  <p:sp>
        <p:nvSpPr>
          <p:cNvPr id="7" name="TextBox 6"/>
          <p:cNvSpPr txBox="1"/>
          <p:nvPr/>
        </p:nvSpPr>
        <p:spPr>
          <a:xfrm>
            <a:off x="6516216" y="3933056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dirty="0" smtClean="0"/>
              <a:t>Source:  Verizon’s 2012 Data Breach investigations report</a:t>
            </a:r>
            <a:endParaRPr lang="lb-L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262" y="552810"/>
            <a:ext cx="6077090" cy="6044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  <p:grpSp>
        <p:nvGrpSpPr>
          <p:cNvPr id="2" name="Group 1"/>
          <p:cNvGrpSpPr/>
          <p:nvPr/>
        </p:nvGrpSpPr>
        <p:grpSpPr>
          <a:xfrm>
            <a:off x="3065299" y="2320324"/>
            <a:ext cx="3312368" cy="2808313"/>
            <a:chOff x="904077" y="1268761"/>
            <a:chExt cx="7412339" cy="4824536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7355" y="2113623"/>
              <a:ext cx="2608045" cy="158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7353" y="3683180"/>
              <a:ext cx="2603165" cy="158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247" y="3683182"/>
              <a:ext cx="2608045" cy="158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0247" y="2113623"/>
              <a:ext cx="2608045" cy="158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077" y="1268761"/>
              <a:ext cx="7412339" cy="865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079" y="2111251"/>
              <a:ext cx="1132188" cy="3136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1134" y="2113625"/>
              <a:ext cx="1115282" cy="3150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4079" y="5227681"/>
              <a:ext cx="7407852" cy="865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323528" y="476672"/>
            <a:ext cx="27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dirty="0" smtClean="0"/>
              <a:t>Defense-in-depth. Isnt is simple and beatiful?</a:t>
            </a:r>
            <a:endParaRPr lang="lb-LU" dirty="0"/>
          </a:p>
        </p:txBody>
      </p:sp>
    </p:spTree>
    <p:extLst>
      <p:ext uri="{BB962C8B-B14F-4D97-AF65-F5344CB8AC3E}">
        <p14:creationId xmlns:p14="http://schemas.microsoft.com/office/powerpoint/2010/main" val="360382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87053"/>
            <a:ext cx="9144000" cy="672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4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dirty="0" smtClean="0"/>
              <a:t>Where to start a defense-in-depth?</a:t>
            </a:r>
            <a:endParaRPr lang="lb-L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lb-LU" dirty="0" smtClean="0"/>
              <a:t>First establish where you are as an IT-security organization today, then find out where you want to be</a:t>
            </a:r>
          </a:p>
          <a:p>
            <a:r>
              <a:rPr lang="lb-LU" dirty="0" smtClean="0"/>
              <a:t>Get the right people. </a:t>
            </a:r>
          </a:p>
          <a:p>
            <a:r>
              <a:rPr lang="lb-LU" dirty="0" smtClean="0"/>
              <a:t>As your organizations “Infosec level” </a:t>
            </a:r>
            <a:br>
              <a:rPr lang="lb-LU" dirty="0" smtClean="0"/>
            </a:br>
            <a:r>
              <a:rPr lang="lb-LU" dirty="0" smtClean="0"/>
              <a:t>matures – you may be able to pass or </a:t>
            </a:r>
            <a:br>
              <a:rPr lang="lb-LU" dirty="0" smtClean="0"/>
            </a:br>
            <a:r>
              <a:rPr lang="lb-LU" dirty="0" smtClean="0"/>
              <a:t>almost pass a pentest. </a:t>
            </a:r>
            <a:br>
              <a:rPr lang="lb-LU" dirty="0" smtClean="0"/>
            </a:br>
            <a:r>
              <a:rPr lang="lb-LU" dirty="0" smtClean="0"/>
              <a:t>Most low hanging fruits have been </a:t>
            </a:r>
            <a:br>
              <a:rPr lang="lb-LU" dirty="0" smtClean="0"/>
            </a:br>
            <a:r>
              <a:rPr lang="lb-LU" dirty="0" smtClean="0"/>
              <a:t>“picked” already</a:t>
            </a:r>
          </a:p>
          <a:p>
            <a:r>
              <a:rPr lang="lb-LU" dirty="0" smtClean="0"/>
              <a:t>This makes it very hard for “them” </a:t>
            </a:r>
            <a:br>
              <a:rPr lang="lb-LU" dirty="0" smtClean="0"/>
            </a:br>
            <a:r>
              <a:rPr lang="lb-LU" dirty="0" smtClean="0"/>
              <a:t>to get in via hacking methods </a:t>
            </a:r>
          </a:p>
          <a:p>
            <a:r>
              <a:rPr lang="lb-LU" dirty="0" smtClean="0"/>
              <a:t>-&gt; they will try malware next</a:t>
            </a:r>
          </a:p>
          <a:p>
            <a:endParaRPr lang="lb-L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40" y="2492896"/>
            <a:ext cx="2133600" cy="248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25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da-DK" dirty="0" smtClean="0"/>
              <a:t>Advanced targetted</a:t>
            </a:r>
            <a:br>
              <a:rPr lang="da-DK" dirty="0" smtClean="0"/>
            </a:br>
            <a:r>
              <a:rPr lang="da-DK" dirty="0" smtClean="0"/>
              <a:t>Malware leveraging </a:t>
            </a:r>
            <a:br>
              <a:rPr lang="da-DK" dirty="0" smtClean="0"/>
            </a:br>
            <a:r>
              <a:rPr lang="da-DK" dirty="0" smtClean="0"/>
              <a:t>0-days or recently</a:t>
            </a:r>
            <a:br>
              <a:rPr lang="da-DK" dirty="0" smtClean="0"/>
            </a:br>
            <a:r>
              <a:rPr lang="da-DK" dirty="0" smtClean="0"/>
              <a:t>patched vulnerabilities =</a:t>
            </a:r>
            <a:br>
              <a:rPr lang="da-DK" dirty="0" smtClean="0"/>
            </a:br>
            <a:r>
              <a:rPr lang="da-DK" dirty="0" smtClean="0"/>
              <a:t>CIO/CISO nightmare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51520" y="2492896"/>
            <a:ext cx="8424935" cy="4248472"/>
          </a:xfrm>
        </p:spPr>
        <p:txBody>
          <a:bodyPr numCol="2"/>
          <a:lstStyle/>
          <a:p>
            <a:endParaRPr lang="lb-LU" dirty="0" smtClean="0"/>
          </a:p>
          <a:p>
            <a:endParaRPr lang="lb-LU" dirty="0"/>
          </a:p>
          <a:p>
            <a:endParaRPr lang="lb-LU" dirty="0" smtClean="0"/>
          </a:p>
          <a:p>
            <a:r>
              <a:rPr lang="lb-LU" dirty="0" smtClean="0"/>
              <a:t>The </a:t>
            </a:r>
            <a:r>
              <a:rPr lang="lb-LU" b="1" u="sng" dirty="0"/>
              <a:t>CLICKER</a:t>
            </a:r>
            <a:r>
              <a:rPr lang="lb-LU" dirty="0"/>
              <a:t> becomes your biggest external threat!</a:t>
            </a:r>
          </a:p>
          <a:p>
            <a:endParaRPr lang="sv-S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sv-SE" smtClean="0"/>
              <a:t>Banque Öhman</a:t>
            </a:r>
            <a:endParaRPr lang="sv-S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B5D977-7BF3-4A80-9594-AE0E33FB16CF}" type="datetime1">
              <a:rPr lang="sv-SE" smtClean="0"/>
              <a:pPr/>
              <a:t>2013-10-23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990" y="548680"/>
            <a:ext cx="4523010" cy="566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82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9632</TotalTime>
  <Words>621</Words>
  <Application>Microsoft Office PowerPoint</Application>
  <PresentationFormat>On-screen Show (4:3)</PresentationFormat>
  <Paragraphs>111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blank</vt:lpstr>
      <vt:lpstr>Defensive strategies </vt:lpstr>
      <vt:lpstr>Key take aways: </vt:lpstr>
      <vt:lpstr>1 Single 0-day or unpatched system is all ”they” need</vt:lpstr>
      <vt:lpstr>Breach methods</vt:lpstr>
      <vt:lpstr>PowerPoint Presentation</vt:lpstr>
      <vt:lpstr>PowerPoint Presentation</vt:lpstr>
      <vt:lpstr>PowerPoint Presentation</vt:lpstr>
      <vt:lpstr>Where to start a defense-in-depth?</vt:lpstr>
      <vt:lpstr>Advanced targetted Malware leveraging  0-days or recently patched vulnerabilities = CIO/CISO nightmare</vt:lpstr>
      <vt:lpstr>Mitigating the “CLICKER”</vt:lpstr>
      <vt:lpstr>Risk assessments match?</vt:lpstr>
      <vt:lpstr>Why is the AMP market booming? </vt:lpstr>
      <vt:lpstr>The future of defense strategies</vt:lpstr>
      <vt:lpstr>Conclusion</vt:lpstr>
      <vt:lpstr>Can I help? Can you help?</vt:lpstr>
      <vt:lpstr>About me</vt:lpstr>
      <vt:lpstr>Questions?</vt:lpstr>
      <vt:lpstr>More questions?</vt:lpstr>
    </vt:vector>
  </TitlesOfParts>
  <Company>Banque Öhman S.A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for IT Security</dc:title>
  <dc:creator>Claus Houmann</dc:creator>
  <cp:keywords>CSS 2013</cp:keywords>
  <dc:description>Version 1.0</dc:description>
  <cp:lastModifiedBy>Tech</cp:lastModifiedBy>
  <cp:revision>56</cp:revision>
  <dcterms:created xsi:type="dcterms:W3CDTF">2013-03-07T13:27:32Z</dcterms:created>
  <dcterms:modified xsi:type="dcterms:W3CDTF">2013-10-23T08:40:52Z</dcterms:modified>
</cp:coreProperties>
</file>