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2"/>
  </p:notesMasterIdLst>
  <p:sldIdLst>
    <p:sldId id="256" r:id="rId2"/>
    <p:sldId id="299" r:id="rId3"/>
    <p:sldId id="257" r:id="rId4"/>
    <p:sldId id="258" r:id="rId5"/>
    <p:sldId id="259" r:id="rId6"/>
    <p:sldId id="261" r:id="rId7"/>
    <p:sldId id="260" r:id="rId8"/>
    <p:sldId id="262" r:id="rId9"/>
    <p:sldId id="295" r:id="rId10"/>
    <p:sldId id="296" r:id="rId11"/>
    <p:sldId id="300" r:id="rId12"/>
    <p:sldId id="265" r:id="rId13"/>
    <p:sldId id="297" r:id="rId14"/>
    <p:sldId id="266" r:id="rId15"/>
    <p:sldId id="267" r:id="rId16"/>
    <p:sldId id="278" r:id="rId17"/>
    <p:sldId id="301" r:id="rId18"/>
    <p:sldId id="269" r:id="rId19"/>
    <p:sldId id="271" r:id="rId20"/>
    <p:sldId id="272" r:id="rId21"/>
    <p:sldId id="273" r:id="rId22"/>
    <p:sldId id="270" r:id="rId23"/>
    <p:sldId id="274" r:id="rId24"/>
    <p:sldId id="275" r:id="rId25"/>
    <p:sldId id="277" r:id="rId26"/>
    <p:sldId id="276" r:id="rId27"/>
    <p:sldId id="284" r:id="rId28"/>
    <p:sldId id="298" r:id="rId29"/>
    <p:sldId id="302" r:id="rId30"/>
    <p:sldId id="279" r:id="rId31"/>
    <p:sldId id="285" r:id="rId32"/>
    <p:sldId id="286" r:id="rId33"/>
    <p:sldId id="287" r:id="rId34"/>
    <p:sldId id="289" r:id="rId35"/>
    <p:sldId id="288" r:id="rId36"/>
    <p:sldId id="291" r:id="rId37"/>
    <p:sldId id="292" r:id="rId38"/>
    <p:sldId id="293" r:id="rId39"/>
    <p:sldId id="30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26" autoAdjust="0"/>
    <p:restoredTop sz="64737" autoAdjust="0"/>
  </p:normalViewPr>
  <p:slideViewPr>
    <p:cSldViewPr>
      <p:cViewPr varScale="1">
        <p:scale>
          <a:sx n="47" d="100"/>
          <a:sy n="47" d="100"/>
        </p:scale>
        <p:origin x="-1566" y="-90"/>
      </p:cViewPr>
      <p:guideLst>
        <p:guide orient="horz" pos="2160"/>
        <p:guide pos="2880"/>
      </p:guideLst>
    </p:cSldViewPr>
  </p:slideViewPr>
  <p:outlineViewPr>
    <p:cViewPr>
      <p:scale>
        <a:sx n="33" d="100"/>
        <a:sy n="33" d="100"/>
      </p:scale>
      <p:origin x="0" y="48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title>
      <c:tx>
        <c:rich>
          <a:bodyPr/>
          <a:lstStyle/>
          <a:p>
            <a:pPr>
              <a:defRPr baseline="0">
                <a:solidFill>
                  <a:schemeClr val="bg1"/>
                </a:solidFill>
              </a:defRPr>
            </a:pPr>
            <a:r>
              <a:rPr lang="en-US" baseline="0" dirty="0" err="1" smtClean="0">
                <a:solidFill>
                  <a:schemeClr val="bg1"/>
                </a:solidFill>
              </a:rPr>
              <a:t>BitDefender</a:t>
            </a:r>
            <a:r>
              <a:rPr lang="en-US" baseline="0" dirty="0" smtClean="0">
                <a:solidFill>
                  <a:schemeClr val="bg1"/>
                </a:solidFill>
              </a:rPr>
              <a:t> engines </a:t>
            </a:r>
            <a:r>
              <a:rPr lang="en-US" baseline="0" dirty="0">
                <a:solidFill>
                  <a:schemeClr val="bg1"/>
                </a:solidFill>
              </a:rPr>
              <a:t>and plug-ins by number</a:t>
            </a:r>
          </a:p>
        </c:rich>
      </c:tx>
      <c:layout/>
    </c:title>
    <c:plotArea>
      <c:layout>
        <c:manualLayout>
          <c:layoutTarget val="inner"/>
          <c:xMode val="edge"/>
          <c:yMode val="edge"/>
          <c:x val="8.4422086128122867E-2"/>
          <c:y val="0.1781254214430209"/>
          <c:w val="0.45479938271604925"/>
          <c:h val="0.79490222521915033"/>
        </c:manualLayout>
      </c:layout>
      <c:pieChart>
        <c:varyColors val="1"/>
        <c:ser>
          <c:idx val="1"/>
          <c:order val="1"/>
          <c:tx>
            <c:strRef>
              <c:f>Sheet1!$B$1</c:f>
              <c:strCache>
                <c:ptCount val="1"/>
                <c:pt idx="0">
                  <c:v>Sales</c:v>
                </c:pt>
              </c:strCache>
            </c:strRef>
          </c:tx>
          <c:dPt>
            <c:idx val="3"/>
            <c:explosion val="33"/>
          </c:dPt>
          <c:dPt>
            <c:idx val="4"/>
            <c:explosion val="30"/>
          </c:dPt>
          <c:cat>
            <c:strRef>
              <c:f>Sheet1!$A$2:$A$9</c:f>
              <c:strCache>
                <c:ptCount val="8"/>
                <c:pt idx="0">
                  <c:v>Archive plugins : 43</c:v>
                </c:pt>
                <c:pt idx="1">
                  <c:v>Unpack plugins : 7</c:v>
                </c:pt>
                <c:pt idx="2">
                  <c:v>Email plugins : 6</c:v>
                </c:pt>
                <c:pt idx="3">
                  <c:v>Signature Plugins 3</c:v>
                </c:pt>
                <c:pt idx="4">
                  <c:v>Behaviour Analysis 1</c:v>
                </c:pt>
                <c:pt idx="5">
                  <c:v>Heuristic enegines 3</c:v>
                </c:pt>
                <c:pt idx="6">
                  <c:v>code emulation 1</c:v>
                </c:pt>
                <c:pt idx="7">
                  <c:v>Other engines 5</c:v>
                </c:pt>
              </c:strCache>
            </c:strRef>
          </c:cat>
          <c:val>
            <c:numRef>
              <c:f>Sheet1!$B$2:$B$9</c:f>
              <c:numCache>
                <c:formatCode>General</c:formatCode>
                <c:ptCount val="8"/>
                <c:pt idx="0">
                  <c:v>43</c:v>
                </c:pt>
                <c:pt idx="1">
                  <c:v>7</c:v>
                </c:pt>
                <c:pt idx="2">
                  <c:v>6</c:v>
                </c:pt>
                <c:pt idx="3">
                  <c:v>3</c:v>
                </c:pt>
                <c:pt idx="4">
                  <c:v>1</c:v>
                </c:pt>
                <c:pt idx="5">
                  <c:v>3</c:v>
                </c:pt>
                <c:pt idx="6">
                  <c:v>1</c:v>
                </c:pt>
                <c:pt idx="7">
                  <c:v>5</c:v>
                </c:pt>
              </c:numCache>
            </c:numRef>
          </c:val>
        </c:ser>
        <c:ser>
          <c:idx val="0"/>
          <c:order val="0"/>
          <c:tx>
            <c:strRef>
              <c:f>Sheet1!$B$1</c:f>
              <c:strCache>
                <c:ptCount val="1"/>
                <c:pt idx="0">
                  <c:v>Sales</c:v>
                </c:pt>
              </c:strCache>
            </c:strRef>
          </c:tx>
          <c:cat>
            <c:strRef>
              <c:f>Sheet1!$A$2:$A$9</c:f>
              <c:strCache>
                <c:ptCount val="8"/>
                <c:pt idx="0">
                  <c:v>Archive plugins : 43</c:v>
                </c:pt>
                <c:pt idx="1">
                  <c:v>Unpack plugins : 7</c:v>
                </c:pt>
                <c:pt idx="2">
                  <c:v>Email plugins : 6</c:v>
                </c:pt>
                <c:pt idx="3">
                  <c:v>Signature Plugins 3</c:v>
                </c:pt>
                <c:pt idx="4">
                  <c:v>Behaviour Analysis 1</c:v>
                </c:pt>
                <c:pt idx="5">
                  <c:v>Heuristic enegines 3</c:v>
                </c:pt>
                <c:pt idx="6">
                  <c:v>code emulation 1</c:v>
                </c:pt>
                <c:pt idx="7">
                  <c:v>Other engines 5</c:v>
                </c:pt>
              </c:strCache>
            </c:strRef>
          </c:cat>
          <c:val>
            <c:numRef>
              <c:f>Sheet1!$B$2:$B$9</c:f>
              <c:numCache>
                <c:formatCode>General</c:formatCode>
                <c:ptCount val="8"/>
                <c:pt idx="0">
                  <c:v>43</c:v>
                </c:pt>
                <c:pt idx="1">
                  <c:v>7</c:v>
                </c:pt>
                <c:pt idx="2">
                  <c:v>6</c:v>
                </c:pt>
                <c:pt idx="3">
                  <c:v>3</c:v>
                </c:pt>
                <c:pt idx="4">
                  <c:v>1</c:v>
                </c:pt>
                <c:pt idx="5">
                  <c:v>3</c:v>
                </c:pt>
                <c:pt idx="6">
                  <c:v>1</c:v>
                </c:pt>
                <c:pt idx="7">
                  <c:v>5</c:v>
                </c:pt>
              </c:numCache>
            </c:numRef>
          </c:val>
        </c:ser>
        <c:firstSliceAng val="141"/>
      </c:pieChart>
    </c:plotArea>
    <c:legend>
      <c:legendPos val="r"/>
      <c:layout>
        <c:manualLayout>
          <c:xMode val="edge"/>
          <c:yMode val="edge"/>
          <c:x val="0.58291059103723009"/>
          <c:y val="0.21592367036386129"/>
          <c:w val="0.40783014970350928"/>
          <c:h val="0.66266357298729461"/>
        </c:manualLayout>
      </c:layout>
      <c:txPr>
        <a:bodyPr/>
        <a:lstStyle/>
        <a:p>
          <a:pPr>
            <a:defRPr baseline="0">
              <a:solidFill>
                <a:schemeClr val="bg1"/>
              </a:solidFill>
            </a:defRPr>
          </a:pPr>
          <a:endParaRPr lang="en-US"/>
        </a:p>
      </c:txPr>
    </c:legend>
    <c:plotVisOnly val="1"/>
  </c:chart>
  <c:spPr>
    <a:noFill/>
  </c:spPr>
  <c:txPr>
    <a:bodyPr/>
    <a:lstStyle/>
    <a:p>
      <a:pPr>
        <a:defRPr sz="1800" baseline="0">
          <a:solidFill>
            <a:schemeClr val="tx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solidFill>
                  <a:schemeClr val="bg1"/>
                </a:solidFill>
              </a:rPr>
              <a:t>Detection rates of engine types when scanning only active </a:t>
            </a:r>
            <a:r>
              <a:rPr lang="en-US" dirty="0" smtClean="0">
                <a:solidFill>
                  <a:schemeClr val="bg1"/>
                </a:solidFill>
              </a:rPr>
              <a:t>code, with</a:t>
            </a:r>
            <a:r>
              <a:rPr lang="en-US" baseline="0" dirty="0" smtClean="0">
                <a:solidFill>
                  <a:schemeClr val="bg1"/>
                </a:solidFill>
              </a:rPr>
              <a:t> only basic engines</a:t>
            </a:r>
            <a:endParaRPr lang="en-US" dirty="0">
              <a:solidFill>
                <a:schemeClr val="bg1"/>
              </a:solidFill>
            </a:endParaRPr>
          </a:p>
        </c:rich>
      </c:tx>
      <c:layout/>
    </c:title>
    <c:plotArea>
      <c:layout/>
      <c:pieChart>
        <c:varyColors val="1"/>
        <c:ser>
          <c:idx val="0"/>
          <c:order val="0"/>
          <c:tx>
            <c:strRef>
              <c:f>Sheet1!$B$1</c:f>
              <c:strCache>
                <c:ptCount val="1"/>
                <c:pt idx="0">
                  <c:v>Detection rates of engine types when scanning only active code</c:v>
                </c:pt>
              </c:strCache>
            </c:strRef>
          </c:tx>
          <c:dLbls>
            <c:dLbl>
              <c:idx val="0"/>
              <c:layout>
                <c:manualLayout>
                  <c:x val="0.23281751239428405"/>
                  <c:y val="9.1246879393402133E-2"/>
                </c:manualLayout>
              </c:layout>
              <c:tx>
                <c:rich>
                  <a:bodyPr/>
                  <a:lstStyle/>
                  <a:p>
                    <a:r>
                      <a:rPr lang="en-US" dirty="0" smtClean="0"/>
                      <a:t>Static signature</a:t>
                    </a:r>
                  </a:p>
                </c:rich>
              </c:tx>
              <c:showVal val="1"/>
            </c:dLbl>
            <c:delete val="1"/>
          </c:dLbls>
          <c:cat>
            <c:strRef>
              <c:f>Sheet1!$A$2:$A$7</c:f>
              <c:strCache>
                <c:ptCount val="6"/>
                <c:pt idx="0">
                  <c:v>Static signatures</c:v>
                </c:pt>
                <c:pt idx="1">
                  <c:v>String search</c:v>
                </c:pt>
                <c:pt idx="2">
                  <c:v>Heuristic</c:v>
                </c:pt>
                <c:pt idx="3">
                  <c:v>Behaviour Analysis</c:v>
                </c:pt>
                <c:pt idx="4">
                  <c:v>Other</c:v>
                </c:pt>
                <c:pt idx="5">
                  <c:v>Not Detected</c:v>
                </c:pt>
              </c:strCache>
            </c:strRef>
          </c:cat>
          <c:val>
            <c:numRef>
              <c:f>Sheet1!$B$2:$B$7</c:f>
              <c:numCache>
                <c:formatCode>General</c:formatCode>
                <c:ptCount val="6"/>
                <c:pt idx="0">
                  <c:v>84</c:v>
                </c:pt>
                <c:pt idx="1">
                  <c:v>5</c:v>
                </c:pt>
                <c:pt idx="2">
                  <c:v>3</c:v>
                </c:pt>
                <c:pt idx="3">
                  <c:v>2</c:v>
                </c:pt>
                <c:pt idx="4">
                  <c:v>3</c:v>
                </c:pt>
                <c:pt idx="5">
                  <c:v>3</c:v>
                </c:pt>
              </c:numCache>
            </c:numRef>
          </c:val>
        </c:ser>
        <c:firstSliceAng val="110"/>
      </c:pieChart>
    </c:plotArea>
    <c:legend>
      <c:legendPos val="r"/>
      <c:layout>
        <c:manualLayout>
          <c:xMode val="edge"/>
          <c:yMode val="edge"/>
          <c:x val="0.60157553222513904"/>
          <c:y val="0.32694705229154047"/>
          <c:w val="0.2718812578983183"/>
          <c:h val="0.43620727787655378"/>
        </c:manualLayout>
      </c:layout>
      <c:txPr>
        <a:bodyPr/>
        <a:lstStyle/>
        <a:p>
          <a:pPr>
            <a:defRPr>
              <a:solidFill>
                <a:schemeClr val="bg1"/>
              </a:solidFill>
            </a:defRPr>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3B179-114C-45F7-8463-21E588DE15D9}" type="datetimeFigureOut">
              <a:rPr lang="en-US" smtClean="0"/>
              <a:pPr/>
              <a:t>10/23/2008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E46027-5497-4A10-815E-A84D2DCF74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 everybody, I am </a:t>
            </a:r>
            <a:r>
              <a:rPr lang="en-US" baseline="0" dirty="0" err="1" smtClean="0"/>
              <a:t>Dumitru</a:t>
            </a:r>
            <a:r>
              <a:rPr lang="en-US" baseline="0" dirty="0" smtClean="0"/>
              <a:t> </a:t>
            </a:r>
            <a:r>
              <a:rPr lang="en-US" baseline="0" dirty="0" err="1" smtClean="0"/>
              <a:t>Codreanu</a:t>
            </a:r>
            <a:r>
              <a:rPr lang="en-US" baseline="0" dirty="0" smtClean="0"/>
              <a:t> and I am working for </a:t>
            </a:r>
            <a:r>
              <a:rPr lang="en-US" baseline="0" dirty="0" err="1" smtClean="0"/>
              <a:t>BitDefender’s</a:t>
            </a:r>
            <a:r>
              <a:rPr lang="en-US" baseline="0" dirty="0" smtClean="0"/>
              <a:t> Research and Development Department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Client</a:t>
            </a:r>
            <a:r>
              <a:rPr lang="en-US" baseline="0" dirty="0" smtClean="0"/>
              <a:t>-Server Collaborative scanning is the name of the game</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engine requesting</a:t>
            </a:r>
            <a:r>
              <a:rPr lang="en-US" baseline="0" dirty="0" smtClean="0"/>
              <a:t> data from client</a:t>
            </a:r>
          </a:p>
          <a:p>
            <a:r>
              <a:rPr lang="en-US" baseline="0" dirty="0" smtClean="0"/>
              <a:t>The server always starts by requesting the same data, so we dropped this initial request. The client sends this data automatically. Next, the server requests data. In this case it requested the checksums of two portions of the file.</a:t>
            </a:r>
          </a:p>
          <a:p>
            <a:r>
              <a:rPr lang="en-US" baseline="0" dirty="0" smtClean="0"/>
              <a:t>After the client supplies the checksums, the server makes another checksum request.</a:t>
            </a:r>
          </a:p>
          <a:p>
            <a:r>
              <a:rPr lang="en-US" baseline="0" dirty="0" smtClean="0"/>
              <a:t>Then it request 2 checksums and the entire portion of data -  18 bytes in size.</a:t>
            </a:r>
          </a:p>
          <a:p>
            <a:r>
              <a:rPr lang="en-US" baseline="0" dirty="0" smtClean="0"/>
              <a:t>After that, the server identified the virus.</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2 way data transfers are required</a:t>
            </a:r>
            <a:r>
              <a:rPr lang="en-US" baseline="0" dirty="0" smtClean="0"/>
              <a:t> before the server cam make a verdict.</a:t>
            </a:r>
          </a:p>
          <a:p>
            <a:r>
              <a:rPr lang="en-US" baseline="0" dirty="0" smtClean="0"/>
              <a:t>Also, if we have a lot of files to scan, sending requests and replies for each file means sending a lot of small network packets, which is a bad idea.</a:t>
            </a:r>
          </a:p>
          <a:p>
            <a:r>
              <a:rPr lang="en-US" baseline="0" dirty="0" smtClean="0"/>
              <a:t>Instead, we group requests from several files to send fewer network packets.</a:t>
            </a:r>
          </a:p>
          <a:p>
            <a:r>
              <a:rPr lang="en-US" baseline="0" dirty="0" smtClean="0"/>
              <a:t>This way, the dialog between the client server is done in waves. …</a:t>
            </a:r>
          </a:p>
          <a:p>
            <a:r>
              <a:rPr lang="en-US" baseline="0" dirty="0" smtClean="0"/>
              <a:t>Etc.</a:t>
            </a:r>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going</a:t>
            </a:r>
            <a:r>
              <a:rPr lang="en-US" baseline="0" dirty="0" smtClean="0"/>
              <a:t> into details about how exactly to do things, we should first consider what will we use this technique for. Only then we can work on balancing the </a:t>
            </a:r>
            <a:r>
              <a:rPr lang="en-US" baseline="0" dirty="0" err="1" smtClean="0"/>
              <a:t>egines</a:t>
            </a:r>
            <a:r>
              <a:rPr lang="en-US" baseline="0" dirty="0" smtClean="0"/>
              <a:t>.</a:t>
            </a:r>
          </a:p>
          <a:p>
            <a:endParaRPr lang="en-US" baseline="0" dirty="0" smtClean="0"/>
          </a:p>
          <a:p>
            <a:r>
              <a:rPr lang="en-US" baseline="0" dirty="0" smtClean="0"/>
              <a:t>So, can we use this as a regular scanning engine, to say, scan all files on my system ?</a:t>
            </a:r>
          </a:p>
          <a:p>
            <a:r>
              <a:rPr lang="en-US" baseline="0" dirty="0" smtClean="0"/>
              <a:t>No way. The traffic will literarily blow you away.</a:t>
            </a:r>
          </a:p>
          <a:p>
            <a:r>
              <a:rPr lang="en-US" baseline="0" dirty="0" smtClean="0"/>
              <a:t>Can we use it to scan new files only ?</a:t>
            </a:r>
          </a:p>
          <a:p>
            <a:r>
              <a:rPr lang="en-US" dirty="0" smtClean="0"/>
              <a:t>Next slide</a:t>
            </a:r>
          </a:p>
        </p:txBody>
      </p:sp>
      <p:sp>
        <p:nvSpPr>
          <p:cNvPr id="4" name="Slide Number Placeholder 3"/>
          <p:cNvSpPr>
            <a:spLocks noGrp="1"/>
          </p:cNvSpPr>
          <p:nvPr>
            <p:ph type="sldNum" sz="quarter" idx="10"/>
          </p:nvPr>
        </p:nvSpPr>
        <p:spPr/>
        <p:txBody>
          <a:bodyPr/>
          <a:lstStyle/>
          <a:p>
            <a:fld id="{66E46027-5497-4A10-815E-A84D2DCF748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end, it comes down to the ration between the number of files and the number of signatures.</a:t>
            </a:r>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 exactly what the sheet says.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am not going to discuss pros and cons, details on how to implement this, or any of the kind.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Instead I am going pass on to scenario a little different.</a:t>
            </a:r>
          </a:p>
          <a:p>
            <a:r>
              <a:rPr lang="en-US" dirty="0" smtClean="0"/>
              <a:t>Suppose you don’t have an antivirus installed,</a:t>
            </a:r>
            <a:r>
              <a:rPr lang="en-US" baseline="0" dirty="0" smtClean="0"/>
              <a:t> but want know if malware is running on your system right now. Perhaps your computer’s slow responses makes your suspicious, or maybe you just want to check if you are spyware-free.</a:t>
            </a:r>
          </a:p>
          <a:p>
            <a:r>
              <a:rPr lang="en-US" baseline="0" dirty="0" smtClean="0"/>
              <a:t>Normally, you would go on the internet and get one of the many free tools that can scan your computer. Most vendors have such tools. </a:t>
            </a:r>
            <a:r>
              <a:rPr lang="en-US" baseline="0" dirty="0" err="1" smtClean="0"/>
              <a:t>BitDefender</a:t>
            </a:r>
            <a:r>
              <a:rPr lang="en-US" baseline="0" dirty="0" smtClean="0"/>
              <a:t> is no exception. You can get the online scanner, that contains all the scanning engines, signatures, and everything you need to scan you entire system.</a:t>
            </a:r>
          </a:p>
          <a:p>
            <a:r>
              <a:rPr lang="en-US" baseline="0" dirty="0" smtClean="0"/>
              <a:t>But you don’t want a pack of 10-70 Mbytes of something just to tell you if your suspicion that there is a </a:t>
            </a:r>
            <a:r>
              <a:rPr lang="en-US" baseline="0" dirty="0" err="1" smtClean="0"/>
              <a:t>bot</a:t>
            </a:r>
            <a:r>
              <a:rPr lang="en-US" baseline="0" dirty="0" smtClean="0"/>
              <a:t> using your computer.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where Quick Scan comes in.</a:t>
            </a:r>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use the client-server scanning with some differences.</a:t>
            </a:r>
          </a:p>
          <a:p>
            <a:r>
              <a:rPr lang="en-US" baseline="0" dirty="0" smtClean="0"/>
              <a:t>Let’s recap what we want to do.</a:t>
            </a:r>
          </a:p>
          <a:p>
            <a:r>
              <a:rPr lang="en-US" baseline="0" dirty="0" smtClean="0"/>
              <a:t>We want to detect active threats. This means that the virus code is currently running. So we have to scan all running processes and loaded libraries. On a typical computer, there are about 20-50 running processes including services, and 500-900 loaded libraries. This is why getting the signatures only for this noble purpose is a dramatic.</a:t>
            </a:r>
          </a:p>
          <a:p>
            <a:r>
              <a:rPr lang="en-US" baseline="0" dirty="0" smtClean="0"/>
              <a:t>Next, we want a the client to get only a small module that will communicate with the server.</a:t>
            </a:r>
          </a:p>
          <a:p>
            <a:r>
              <a:rPr lang="en-US" baseline="0" dirty="0" smtClean="0"/>
              <a:t>Perhaps the user can afford to wait a few minutes, but anyway, running fast is a nice to have feature.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6E46027-5497-4A10-815E-A84D2DCF74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look again what a virus scanner is composed of. This time I will look at a particular scanner - our scanner.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a layout if scanning engines and plug-ins by number.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said that we are going to separate engines. Furthermore, we want to reduce traffic and keep updates small at the same time.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rule of thumb is: Big engines or engines with lots of signatures are better left on the server, and engines requiring large portions of the file should stay on the client.</a:t>
            </a:r>
          </a:p>
          <a:p>
            <a:endParaRPr lang="en-US" baseline="0" dirty="0" smtClean="0"/>
          </a:p>
          <a:p>
            <a:r>
              <a:rPr lang="en-US" dirty="0" smtClean="0"/>
              <a:t>If you do</a:t>
            </a:r>
            <a:r>
              <a:rPr lang="en-US" baseline="0" dirty="0" smtClean="0"/>
              <a:t> it right, you can achieve pretty low traffic.</a:t>
            </a:r>
          </a:p>
          <a:p>
            <a:r>
              <a:rPr lang="en-US" baseline="0" dirty="0" smtClean="0"/>
              <a:t>All looks pretty good. However, notice that most plug-ins, like the archive plug-ins, code emulation, or unpacking plug-ins, as well as some types of signatures, like string searching, can use the whole file at times. So all these </a:t>
            </a:r>
            <a:r>
              <a:rPr lang="en-US" baseline="0" dirty="0" err="1" smtClean="0"/>
              <a:t>plugins</a:t>
            </a:r>
            <a:r>
              <a:rPr lang="en-US" baseline="0" dirty="0" smtClean="0"/>
              <a:t> must go on the client.</a:t>
            </a:r>
          </a:p>
          <a:p>
            <a:r>
              <a:rPr lang="en-US" baseline="0" dirty="0" err="1" smtClean="0"/>
              <a:t>Tha’ts</a:t>
            </a:r>
            <a:r>
              <a:rPr lang="en-US" baseline="0" dirty="0" smtClean="0"/>
              <a:t> bad news. Now, the only good news is that the signature engine is by far the biggest engine there.</a:t>
            </a:r>
          </a:p>
          <a:p>
            <a:r>
              <a:rPr lang="en-US" baseline="0" dirty="0" smtClean="0"/>
              <a:t>Next slide</a:t>
            </a:r>
          </a:p>
        </p:txBody>
      </p:sp>
      <p:sp>
        <p:nvSpPr>
          <p:cNvPr id="4" name="Slide Number Placeholder 3"/>
          <p:cNvSpPr>
            <a:spLocks noGrp="1"/>
          </p:cNvSpPr>
          <p:nvPr>
            <p:ph type="sldNum" sz="quarter" idx="10"/>
          </p:nvPr>
        </p:nvSpPr>
        <p:spPr/>
        <p:txBody>
          <a:bodyPr/>
          <a:lstStyle/>
          <a:p>
            <a:fld id="{66E46027-5497-4A10-815E-A84D2DCF748D}"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virus writers use freely available packers, often used in combination to create new versions of </a:t>
            </a:r>
            <a:r>
              <a:rPr lang="en-US" baseline="0" dirty="0" smtClean="0"/>
              <a:t>the same virus.</a:t>
            </a:r>
          </a:p>
          <a:p>
            <a:r>
              <a:rPr lang="en-US" baseline="0" dirty="0" smtClean="0"/>
              <a:t>It is much easier for them to use packers than actually modify their creations.</a:t>
            </a:r>
          </a:p>
          <a:p>
            <a:r>
              <a:rPr lang="en-US" baseline="0" dirty="0" smtClean="0"/>
              <a:t>Encryption also can make things harder.</a:t>
            </a:r>
          </a:p>
          <a:p>
            <a:r>
              <a:rPr lang="en-US" baseline="0" dirty="0" smtClean="0"/>
              <a:t>If there is a signature on a virus, it must be first unpacked and decrypted before it can be identified. This is where </a:t>
            </a:r>
            <a:r>
              <a:rPr lang="en-US" baseline="0" dirty="0" err="1" smtClean="0"/>
              <a:t>archieve</a:t>
            </a:r>
            <a:r>
              <a:rPr lang="en-US" baseline="0" dirty="0" smtClean="0"/>
              <a:t> plug-ins, unpacking plug-ins as well as code emulation come in.</a:t>
            </a:r>
          </a:p>
          <a:p>
            <a:r>
              <a:rPr lang="en-US" baseline="0" dirty="0" smtClean="0"/>
              <a:t>The thing is, we don’t need all that if we plan to scan running code. It is already unpacked and decrypted. An antivirus engine cannot take advantage of this, because you cannot allow a virus to actually execute on your machine. God knows what it will do. So you have to detect it without loading it into memory.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see some of</a:t>
            </a:r>
            <a:r>
              <a:rPr lang="en-US" baseline="0" dirty="0" smtClean="0"/>
              <a:t> the other engines besides signatures.</a:t>
            </a:r>
          </a:p>
          <a:p>
            <a:r>
              <a:rPr lang="en-US" baseline="0" dirty="0" smtClean="0"/>
              <a:t>Here we have heuristics, and behavior analysis.</a:t>
            </a:r>
          </a:p>
          <a:p>
            <a:r>
              <a:rPr lang="en-US" baseline="0" dirty="0" smtClean="0"/>
              <a:t>Both are designed to catch viruses without a signature, and are the main tool to fight new viruses.</a:t>
            </a:r>
          </a:p>
          <a:p>
            <a:r>
              <a:rPr lang="en-US" baseline="0" dirty="0" smtClean="0"/>
              <a:t>There are also cases when malware cannot be signed because of it’s highly polymorphic nature. If heuristics and behavior analysis also fail, then specialized detection routines are made to handle those viruses. No need to get very worried. There are not so many such viruses out there.</a:t>
            </a:r>
          </a:p>
          <a:p>
            <a:endParaRPr lang="en-US" baseline="0" dirty="0" smtClean="0"/>
          </a:p>
        </p:txBody>
      </p:sp>
      <p:sp>
        <p:nvSpPr>
          <p:cNvPr id="4" name="Slide Number Placeholder 3"/>
          <p:cNvSpPr>
            <a:spLocks noGrp="1"/>
          </p:cNvSpPr>
          <p:nvPr>
            <p:ph type="sldNum" sz="quarter" idx="10"/>
          </p:nvPr>
        </p:nvSpPr>
        <p:spPr/>
        <p:txBody>
          <a:bodyPr/>
          <a:lstStyle/>
          <a:p>
            <a:fld id="{66E46027-5497-4A10-815E-A84D2DCF748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1</a:t>
            </a:r>
            <a:r>
              <a:rPr lang="en-US" baseline="30000" dirty="0" smtClean="0"/>
              <a:t>st</a:t>
            </a:r>
            <a:r>
              <a:rPr lang="en-US" baseline="0" dirty="0" smtClean="0"/>
              <a:t> paragraph</a:t>
            </a:r>
          </a:p>
          <a:p>
            <a:r>
              <a:rPr lang="en-US" baseline="0" dirty="0" smtClean="0"/>
              <a:t>And let me open a little parenthesis here. Signatures are not limited to checksums on fixed portions of files, or binary string searching. There are lots of types of signatures, some of them specifically designed to detect just a hand-full of viruses if needed. So, in practice, a really big part of all viruses can be signed one way or another, even seemingly sophisticated viruses. Occasionally we will receive viruses that are </a:t>
            </a:r>
            <a:r>
              <a:rPr lang="en-US" baseline="0" dirty="0" err="1" smtClean="0"/>
              <a:t>truely</a:t>
            </a:r>
            <a:r>
              <a:rPr lang="en-US" baseline="0" dirty="0" smtClean="0"/>
              <a:t> hard to put signature on, and detection is left to be only behavioral based.</a:t>
            </a:r>
          </a:p>
          <a:p>
            <a:endParaRPr lang="en-US" baseline="0" dirty="0" smtClean="0"/>
          </a:p>
          <a:p>
            <a:r>
              <a:rPr lang="en-US" baseline="0" dirty="0" smtClean="0"/>
              <a:t>Why do we sign viruses that are detected anyway on behavioral basis ?</a:t>
            </a:r>
          </a:p>
          <a:p>
            <a:r>
              <a:rPr lang="en-US" dirty="0" smtClean="0"/>
              <a:t>Because</a:t>
            </a:r>
            <a:r>
              <a:rPr lang="en-US" baseline="0" dirty="0" smtClean="0"/>
              <a:t> signature based detection runs much faster than emulation. + last par.</a:t>
            </a:r>
            <a:endParaRPr lang="en-US" dirty="0" smtClean="0"/>
          </a:p>
        </p:txBody>
      </p:sp>
      <p:sp>
        <p:nvSpPr>
          <p:cNvPr id="4" name="Slide Number Placeholder 3"/>
          <p:cNvSpPr>
            <a:spLocks noGrp="1"/>
          </p:cNvSpPr>
          <p:nvPr>
            <p:ph type="sldNum" sz="quarter" idx="10"/>
          </p:nvPr>
        </p:nvSpPr>
        <p:spPr/>
        <p:txBody>
          <a:bodyPr/>
          <a:lstStyle/>
          <a:p>
            <a:fld id="{66E46027-5497-4A10-815E-A84D2DCF748D}"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overview</a:t>
            </a:r>
            <a:r>
              <a:rPr lang="en-US" baseline="0" dirty="0" smtClean="0"/>
              <a:t> of what I will talk about today.</a:t>
            </a:r>
          </a:p>
          <a:p>
            <a:r>
              <a:rPr lang="en-US" baseline="0" dirty="0" smtClean="0"/>
              <a:t>I will start with the Server-side scanning</a:t>
            </a:r>
          </a:p>
          <a:p>
            <a:r>
              <a:rPr lang="en-US" baseline="0" dirty="0" smtClean="0"/>
              <a:t>Then I will move on to explain what client-server collaborative scanning is, from our perspective.</a:t>
            </a:r>
          </a:p>
          <a:p>
            <a:r>
              <a:rPr lang="en-US" baseline="0" dirty="0" smtClean="0"/>
              <a:t>And finally, I will introduce a work in progress at </a:t>
            </a:r>
            <a:r>
              <a:rPr lang="en-US" baseline="0" dirty="0" err="1" smtClean="0"/>
              <a:t>BitDefender</a:t>
            </a:r>
            <a:r>
              <a:rPr lang="en-US" baseline="0" dirty="0" smtClean="0"/>
              <a:t>, build upon these concepts.</a:t>
            </a:r>
          </a:p>
          <a:p>
            <a:r>
              <a:rPr lang="en-US" baseline="0" dirty="0" smtClean="0"/>
              <a:t>Let me first assure your that Quick Scan I will present in the final part of the presentation is </a:t>
            </a:r>
            <a:r>
              <a:rPr lang="en-US" b="1" baseline="0" dirty="0" smtClean="0"/>
              <a:t>not</a:t>
            </a:r>
            <a:r>
              <a:rPr lang="en-US" baseline="0" dirty="0" smtClean="0"/>
              <a:t> a commercial product. It will be free.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first paragraph.</a:t>
            </a:r>
          </a:p>
          <a:p>
            <a:r>
              <a:rPr lang="en-US" dirty="0" smtClean="0"/>
              <a:t>As</a:t>
            </a:r>
            <a:r>
              <a:rPr lang="en-US" baseline="0" dirty="0" smtClean="0"/>
              <a:t> another result, </a:t>
            </a:r>
            <a:r>
              <a:rPr lang="en-US" dirty="0" smtClean="0"/>
              <a:t>Read second paragraph.</a:t>
            </a:r>
          </a:p>
          <a:p>
            <a:r>
              <a:rPr lang="en-US" dirty="0" smtClean="0"/>
              <a:t>With</a:t>
            </a:r>
            <a:r>
              <a:rPr lang="en-US" baseline="0" dirty="0" smtClean="0"/>
              <a:t> this growing rate, updates become a problem. The free tools that scan your computer grow in size as well.</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look now at signatures.</a:t>
            </a:r>
          </a:p>
          <a:p>
            <a:r>
              <a:rPr lang="en-US" baseline="0" dirty="0" smtClean="0"/>
              <a:t>The big packman accounts for static malware. As you can see it literarily eats up all the other signature types.</a:t>
            </a:r>
          </a:p>
        </p:txBody>
      </p:sp>
      <p:sp>
        <p:nvSpPr>
          <p:cNvPr id="4" name="Slide Number Placeholder 3"/>
          <p:cNvSpPr>
            <a:spLocks noGrp="1"/>
          </p:cNvSpPr>
          <p:nvPr>
            <p:ph type="sldNum" sz="quarter" idx="10"/>
          </p:nvPr>
        </p:nvSpPr>
        <p:spPr/>
        <p:txBody>
          <a:bodyPr/>
          <a:lstStyle/>
          <a:p>
            <a:fld id="{66E46027-5497-4A10-815E-A84D2DCF748D}"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Static malware are files that are malicious per-se. Not to be confused with file infectors.</a:t>
            </a:r>
          </a:p>
          <a:p>
            <a:r>
              <a:rPr lang="en-US" baseline="0" dirty="0" smtClean="0"/>
              <a:t>Also, static malware does not change over time. Polymorphic malware is rear nowadays. I mean malware that changes by itself.</a:t>
            </a:r>
          </a:p>
          <a:p>
            <a:r>
              <a:rPr lang="en-US" baseline="0" dirty="0" smtClean="0"/>
              <a:t>Instead, we see malware that is changed by hand with high frequency to make new versions often. Each version is signed separately contributing to the exponential growth of static signature database.</a:t>
            </a:r>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sum up</a:t>
            </a:r>
            <a:r>
              <a:rPr lang="en-US" baseline="0" dirty="0" smtClean="0"/>
              <a:t> all the above, to scan malware in memory, we can loose the archive plug-ins, unpacking plug-ins, even limit the emulator just for behavior analysis.</a:t>
            </a:r>
          </a:p>
          <a:p>
            <a:r>
              <a:rPr lang="en-US" baseline="0" dirty="0" smtClean="0"/>
              <a:t>We are left with signatures, behavior analysis and heuristics.</a:t>
            </a:r>
          </a:p>
        </p:txBody>
      </p:sp>
      <p:sp>
        <p:nvSpPr>
          <p:cNvPr id="4" name="Slide Number Placeholder 3"/>
          <p:cNvSpPr>
            <a:spLocks noGrp="1"/>
          </p:cNvSpPr>
          <p:nvPr>
            <p:ph type="sldNum" sz="quarter" idx="10"/>
          </p:nvPr>
        </p:nvSpPr>
        <p:spPr/>
        <p:txBody>
          <a:bodyPr/>
          <a:lstStyle/>
          <a:p>
            <a:fld id="{66E46027-5497-4A10-815E-A84D2DCF748D}"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leave the unnecessary engines, like the big pack of archive plug-ins,  unpacking plug-ins, as well as some other </a:t>
            </a:r>
            <a:r>
              <a:rPr lang="en-US" baseline="0" dirty="0" err="1" smtClean="0"/>
              <a:t>plugins</a:t>
            </a:r>
            <a:r>
              <a:rPr lang="en-US" baseline="0" dirty="0" smtClean="0"/>
              <a:t>, this picture gives an overview of detection rates of the remaining plug-ins. This applies only to scanning active threats.</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just a little problem with behavior analysis. If malware is already in memory, then the malicious behavior could not be observed. So you have to take the file that originated the process and run it again, preferably in emulation mode, to observe its behavior.</a:t>
            </a:r>
          </a:p>
          <a:p>
            <a:r>
              <a:rPr lang="en-US" dirty="0" smtClean="0"/>
              <a:t>This is problematic because code emulation at large is expensive.</a:t>
            </a:r>
          </a:p>
          <a:p>
            <a:r>
              <a:rPr lang="en-US" dirty="0" smtClean="0"/>
              <a:t>We’ll have to loose</a:t>
            </a:r>
            <a:r>
              <a:rPr lang="en-US" baseline="0" dirty="0" smtClean="0"/>
              <a:t> code emulation, and behavior analysis with it.</a:t>
            </a:r>
          </a:p>
          <a:p>
            <a:r>
              <a:rPr lang="en-US" baseline="0" dirty="0" smtClean="0"/>
              <a:t>This will decrease proactive detection pretty much, but on larger scale it’s not so bad.</a:t>
            </a:r>
          </a:p>
          <a:p>
            <a:r>
              <a:rPr lang="en-US" baseline="0" dirty="0" smtClean="0"/>
              <a:t>Most viruses detected with behavior analysis will soon be detected by signature.</a:t>
            </a:r>
          </a:p>
          <a:p>
            <a:r>
              <a:rPr lang="en-US" baseline="0" dirty="0" smtClean="0"/>
              <a:t>Next Slide</a:t>
            </a:r>
            <a:endParaRPr lang="en-US" dirty="0" smtClean="0"/>
          </a:p>
        </p:txBody>
      </p:sp>
      <p:sp>
        <p:nvSpPr>
          <p:cNvPr id="4" name="Slide Number Placeholder 3"/>
          <p:cNvSpPr>
            <a:spLocks noGrp="1"/>
          </p:cNvSpPr>
          <p:nvPr>
            <p:ph type="sldNum" sz="quarter" idx="10"/>
          </p:nvPr>
        </p:nvSpPr>
        <p:spPr/>
        <p:txBody>
          <a:bodyPr/>
          <a:lstStyle/>
          <a:p>
            <a:fld id="{66E46027-5497-4A10-815E-A84D2DCF748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compensate for the little detection rate loss we will add specialized routines to detect the undetected malware that is in the wild.</a:t>
            </a:r>
          </a:p>
        </p:txBody>
      </p:sp>
      <p:sp>
        <p:nvSpPr>
          <p:cNvPr id="4" name="Slide Number Placeholder 3"/>
          <p:cNvSpPr>
            <a:spLocks noGrp="1"/>
          </p:cNvSpPr>
          <p:nvPr>
            <p:ph type="sldNum" sz="quarter" idx="10"/>
          </p:nvPr>
        </p:nvSpPr>
        <p:spPr/>
        <p:txBody>
          <a:bodyPr/>
          <a:lstStyle/>
          <a:p>
            <a:fld id="{66E46027-5497-4A10-815E-A84D2DCF748D}"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common reason</a:t>
            </a:r>
            <a:r>
              <a:rPr lang="en-US" baseline="0" dirty="0" smtClean="0"/>
              <a:t> for an antivirus to fail to detect a virus is because it does not have a signature for it. Most viruses can be signed one way of the other. This is how you can explain that some antivirus programs based mainly on signatures and some unpacking and compression modules do reasonably well in tests.</a:t>
            </a:r>
          </a:p>
          <a:p>
            <a:r>
              <a:rPr lang="en-US" baseline="0" dirty="0" smtClean="0"/>
              <a:t>The second most common reason for failure to detect is if a virus uses a tough packer.</a:t>
            </a:r>
          </a:p>
          <a:p>
            <a:r>
              <a:rPr lang="en-US" baseline="0" dirty="0" smtClean="0"/>
              <a:t>As you can see, loosing some modules essential when you want to scan only running code.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the wild list is …</a:t>
            </a:r>
          </a:p>
          <a:p>
            <a:r>
              <a:rPr lang="en-US" baseline="0" dirty="0" smtClean="0"/>
              <a:t>We have tried scanning these viruses only with static signatures. The results came quite surprising.</a:t>
            </a:r>
          </a:p>
          <a:p>
            <a:r>
              <a:rPr lang="en-US" baseline="0" dirty="0" smtClean="0"/>
              <a:t>Scanning on files directly lead to a 91% detection rate. Which means that 91% of the “in the wild” list are really static malware. They don’t even use packing or encryption. Ok, I have to mention here that if a virus is packed with a non polymorphic packer then the packed virus is signed as well even though it would be detected after unpacking. We do this to simply to avoid unpacking which is slower. Also, for encrypted viruses, as pointed out by my colleague </a:t>
            </a:r>
            <a:r>
              <a:rPr lang="en-US" baseline="0" dirty="0" err="1" smtClean="0"/>
              <a:t>Mihai</a:t>
            </a:r>
            <a:r>
              <a:rPr lang="en-US" baseline="0" dirty="0" smtClean="0"/>
              <a:t> </a:t>
            </a:r>
            <a:r>
              <a:rPr lang="en-US" baseline="0" dirty="0" err="1" smtClean="0"/>
              <a:t>Chiriac</a:t>
            </a:r>
            <a:r>
              <a:rPr lang="en-US" baseline="0" dirty="0" smtClean="0"/>
              <a:t> yesterday, if the </a:t>
            </a:r>
            <a:r>
              <a:rPr lang="en-US" baseline="0" dirty="0" err="1" smtClean="0"/>
              <a:t>decryptor</a:t>
            </a:r>
            <a:r>
              <a:rPr lang="en-US" baseline="0" dirty="0" smtClean="0"/>
              <a:t> itself does not change, we will put a signature on the </a:t>
            </a:r>
            <a:r>
              <a:rPr lang="en-US" baseline="0" dirty="0" err="1" smtClean="0"/>
              <a:t>decryptor</a:t>
            </a:r>
            <a:r>
              <a:rPr lang="en-US" baseline="0" dirty="0" smtClean="0"/>
              <a:t> itself. So in this case we would detect it even without emulator and unpacking plug-ins.</a:t>
            </a:r>
          </a:p>
          <a:p>
            <a:r>
              <a:rPr lang="en-US" baseline="0" dirty="0" smtClean="0"/>
              <a:t>When we scanned the running viruses with static signatures, we gained another 6%, thus detecting about 97%.</a:t>
            </a:r>
          </a:p>
          <a:p>
            <a:r>
              <a:rPr lang="en-US" baseline="0" dirty="0" smtClean="0"/>
              <a:t>Furthermore, out of the 3 remaining percent, over 2 are detected by other signature types.</a:t>
            </a:r>
          </a:p>
          <a:p>
            <a:r>
              <a:rPr lang="en-US" baseline="0" dirty="0" smtClean="0"/>
              <a:t>What this shows is that it’s not the degree of sophistication that allows a virus to spread, although it helps.</a:t>
            </a:r>
          </a:p>
          <a:p>
            <a:r>
              <a:rPr lang="en-US" dirty="0" smtClean="0"/>
              <a:t>More</a:t>
            </a:r>
            <a:r>
              <a:rPr lang="en-US" baseline="0" dirty="0" smtClean="0"/>
              <a:t> significant is the infrastructure the virus write has to help him spread his creation. Furthermore, most of that malware are not even viruses, meaning they don’t spread themselves. It is the owner that works hard to spread the virus. He can for example use social engineering and send millions of mails/yahoo messages to users persuading them to open a link. Or he might use P2P networks to send viruses to users. There a lot of ways, all pointing to the fact that it is easier to spread virus by other means than to make them sophisticated enough so that they can spread themselves.</a:t>
            </a:r>
          </a:p>
          <a:p>
            <a:r>
              <a:rPr lang="en-US" baseline="0" dirty="0" smtClean="0"/>
              <a:t>Also, owners will have to frequently alter their viruses in case they didn’t spend too much effort making them sophisticated.</a:t>
            </a:r>
          </a:p>
          <a:p>
            <a:r>
              <a:rPr lang="en-US" baseline="0" dirty="0" smtClean="0"/>
              <a:t>All in one, this shows that signatures, even without</a:t>
            </a:r>
          </a:p>
        </p:txBody>
      </p:sp>
      <p:sp>
        <p:nvSpPr>
          <p:cNvPr id="4" name="Slide Number Placeholder 3"/>
          <p:cNvSpPr>
            <a:spLocks noGrp="1"/>
          </p:cNvSpPr>
          <p:nvPr>
            <p:ph type="sldNum" sz="quarter" idx="10"/>
          </p:nvPr>
        </p:nvSpPr>
        <p:spPr/>
        <p:txBody>
          <a:bodyPr/>
          <a:lstStyle/>
          <a:p>
            <a:fld id="{66E46027-5497-4A10-815E-A84D2DCF748D}"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end, we have come up with the following distribution of engines among client and server.</a:t>
            </a:r>
          </a:p>
          <a:p>
            <a:r>
              <a:rPr lang="en-US" baseline="0" dirty="0" smtClean="0"/>
              <a:t>The server keeps the static signatures.</a:t>
            </a:r>
          </a:p>
          <a:p>
            <a:r>
              <a:rPr lang="en-US" baseline="0" dirty="0" smtClean="0"/>
              <a:t>It also keeps a constantly growing database of clean files, initially taken from our clean-set, which is pretty large.</a:t>
            </a:r>
          </a:p>
          <a:p>
            <a:r>
              <a:rPr lang="en-US" baseline="0" dirty="0" smtClean="0"/>
              <a:t>The client makes use of heuristics, some signature lookups that cannot be done on the server, and specialized detection routines.</a:t>
            </a:r>
          </a:p>
          <a:p>
            <a:endParaRPr lang="en-US" baseline="0" dirty="0" smtClean="0"/>
          </a:p>
        </p:txBody>
      </p:sp>
      <p:sp>
        <p:nvSpPr>
          <p:cNvPr id="4" name="Slide Number Placeholder 3"/>
          <p:cNvSpPr>
            <a:spLocks noGrp="1"/>
          </p:cNvSpPr>
          <p:nvPr>
            <p:ph type="sldNum" sz="quarter" idx="10"/>
          </p:nvPr>
        </p:nvSpPr>
        <p:spPr/>
        <p:txBody>
          <a:bodyPr/>
          <a:lstStyle/>
          <a:p>
            <a:fld id="{66E46027-5497-4A10-815E-A84D2DCF748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server side scanning? </a:t>
            </a:r>
          </a:p>
          <a:p>
            <a:r>
              <a:rPr lang="en-US" dirty="0" smtClean="0"/>
              <a:t>It’s when</a:t>
            </a:r>
            <a:r>
              <a:rPr lang="en-US" baseline="0" dirty="0" smtClean="0"/>
              <a:t> a server is doing the scanning rather than the client.</a:t>
            </a:r>
          </a:p>
          <a:p>
            <a:endParaRPr lang="en-US" dirty="0" smtClean="0"/>
          </a:p>
          <a:p>
            <a:r>
              <a:rPr lang="en-US" dirty="0" smtClean="0"/>
              <a:t>In the most simple form, the client sends the entire file to the server which scans it.</a:t>
            </a:r>
          </a:p>
          <a:p>
            <a:r>
              <a:rPr lang="en-US" dirty="0" err="1" smtClean="0"/>
              <a:t>Cloud</a:t>
            </a:r>
            <a:r>
              <a:rPr lang="en-US" baseline="0" dirty="0" err="1" smtClean="0"/>
              <a:t>AV</a:t>
            </a:r>
            <a:r>
              <a:rPr lang="en-US" baseline="0" dirty="0" smtClean="0"/>
              <a:t> does this. I will not go into the details of </a:t>
            </a:r>
            <a:r>
              <a:rPr lang="en-US" baseline="0" dirty="0" err="1" smtClean="0"/>
              <a:t>CloudAV</a:t>
            </a:r>
            <a:r>
              <a:rPr lang="en-US" baseline="0" dirty="0" smtClean="0"/>
              <a:t>.</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paranoid ones, we will make a thorough</a:t>
            </a:r>
            <a:r>
              <a:rPr lang="en-US" baseline="0" dirty="0" smtClean="0"/>
              <a:t> mode. Additional heuristics is performed that can detect many of the viruses that are otherwise missed, but detects false positives as well. The files that are suspicious are sent to the server. There code emulation, behavior analysis and all other engines scan your files.</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achieved by eliminating about 80% of files by lookup in server’s clean-set database, reduction of traffic for signature based detection and….</a:t>
            </a:r>
          </a:p>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be available</a:t>
            </a:r>
            <a:r>
              <a:rPr lang="en-US" baseline="0" dirty="0" smtClean="0"/>
              <a:t> free. Hopefully pretty soon. You might find the public beta version somewhere in </a:t>
            </a:r>
            <a:r>
              <a:rPr lang="en-US" baseline="0" dirty="0" err="1" smtClean="0"/>
              <a:t>january</a:t>
            </a:r>
            <a:r>
              <a:rPr lang="en-US" baseline="0" dirty="0" smtClean="0"/>
              <a:t>.</a:t>
            </a:r>
          </a:p>
        </p:txBody>
      </p:sp>
      <p:sp>
        <p:nvSpPr>
          <p:cNvPr id="4" name="Slide Number Placeholder 3"/>
          <p:cNvSpPr>
            <a:spLocks noGrp="1"/>
          </p:cNvSpPr>
          <p:nvPr>
            <p:ph type="sldNum" sz="quarter" idx="10"/>
          </p:nvPr>
        </p:nvSpPr>
        <p:spPr/>
        <p:txBody>
          <a:bodyPr/>
          <a:lstStyle/>
          <a:p>
            <a:fld id="{66E46027-5497-4A10-815E-A84D2DCF748D}"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a:t>
            </a:r>
            <a:r>
              <a:rPr lang="en-US" baseline="0" dirty="0" smtClean="0"/>
              <a:t> the benefits?</a:t>
            </a:r>
            <a:endParaRPr lang="en-US" dirty="0" smtClean="0"/>
          </a:p>
          <a:p>
            <a:r>
              <a:rPr lang="en-US" dirty="0" smtClean="0"/>
              <a:t>Many Anti-Virus vendors are</a:t>
            </a:r>
            <a:r>
              <a:rPr lang="en-US" baseline="0" dirty="0" smtClean="0"/>
              <a:t> facing scalability problems. Signature databases become bigger. Updates become bigger. It is getting harder to deliver the updates to the clients.  So moving the scan to the less locations, in our case, to a few servers, is indeed tempting because updates will be no longer an issue.</a:t>
            </a:r>
            <a:endParaRPr lang="en-US" dirty="0" smtClean="0"/>
          </a:p>
          <a:p>
            <a:r>
              <a:rPr lang="en-US" dirty="0" smtClean="0"/>
              <a:t>There are some secondary benefits:</a:t>
            </a:r>
            <a:r>
              <a:rPr lang="en-US" baseline="0" dirty="0" smtClean="0"/>
              <a:t> </a:t>
            </a:r>
            <a:r>
              <a:rPr lang="en-US" dirty="0" smtClean="0"/>
              <a:t>The</a:t>
            </a:r>
            <a:r>
              <a:rPr lang="en-US" baseline="0" dirty="0" smtClean="0"/>
              <a:t> scan engine’s vendor can get more sample to analyze, so it can deliver virus signatures faster and more accurate.</a:t>
            </a:r>
          </a:p>
          <a:p>
            <a:r>
              <a:rPr lang="en-US" baseline="0" dirty="0" smtClean="0"/>
              <a:t>This also opens potential doors to track down the origin of viruses, and spreading speed.</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are a lot of downsides of such systems that I will not discus here. The one that really kills is network traffic.</a:t>
            </a:r>
          </a:p>
          <a:p>
            <a:r>
              <a:rPr lang="en-US" baseline="0" dirty="0" smtClean="0"/>
              <a:t>There is also a certain amount of lag time, especially on slow networks. This means you will wait quite a few seconds before lunching the application. For some systems that may be acceptable, but, personally, I would not agree to wait this much time.</a:t>
            </a:r>
          </a:p>
          <a:p>
            <a:endParaRPr lang="en-US" baseline="0" dirty="0" smtClean="0"/>
          </a:p>
          <a:p>
            <a:r>
              <a:rPr lang="en-US" baseline="0" dirty="0" smtClean="0"/>
              <a:t>You can use some techniques to reduce traffic. For example, if the server keeps a database of known clean files, as well as previously scanned files, you can reduce the number of files sent to the server to something around 30%. </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Here’s how server-side scanning works.</a:t>
            </a:r>
          </a:p>
          <a:p>
            <a:r>
              <a:rPr lang="en-US" baseline="0" dirty="0" smtClean="0"/>
              <a:t>The client sends a hash, which can be md5 or </a:t>
            </a:r>
            <a:r>
              <a:rPr lang="en-US" baseline="0" dirty="0" err="1" smtClean="0"/>
              <a:t>sha</a:t>
            </a:r>
            <a:r>
              <a:rPr lang="en-US" baseline="0" dirty="0" smtClean="0"/>
              <a:t> or whatever.</a:t>
            </a:r>
          </a:p>
          <a:p>
            <a:r>
              <a:rPr lang="en-US" baseline="0" dirty="0" smtClean="0"/>
              <a:t>The server looks up the hash. If it is new, it tells the client to send the file.</a:t>
            </a:r>
          </a:p>
          <a:p>
            <a:r>
              <a:rPr lang="en-US" baseline="0" dirty="0" smtClean="0"/>
              <a:t>The client sends the entire file. Compression can be used, but you may note that executable files are quite resistant to compression.</a:t>
            </a:r>
          </a:p>
          <a:p>
            <a:r>
              <a:rPr lang="en-US" baseline="0" dirty="0" smtClean="0"/>
              <a:t>By collaborative scanning we want to reduce that traffic.</a:t>
            </a:r>
          </a:p>
          <a:p>
            <a:r>
              <a:rPr lang="en-US" dirty="0" smtClean="0"/>
              <a:t>Next</a:t>
            </a:r>
            <a:r>
              <a:rPr lang="en-US" baseline="0" dirty="0" smtClean="0"/>
              <a:t> Slide</a:t>
            </a:r>
          </a:p>
        </p:txBody>
      </p:sp>
      <p:sp>
        <p:nvSpPr>
          <p:cNvPr id="4" name="Slide Number Placeholder 3"/>
          <p:cNvSpPr>
            <a:spLocks noGrp="1"/>
          </p:cNvSpPr>
          <p:nvPr>
            <p:ph type="sldNum" sz="quarter" idx="10"/>
          </p:nvPr>
        </p:nvSpPr>
        <p:spPr/>
        <p:txBody>
          <a:bodyPr/>
          <a:lstStyle/>
          <a:p>
            <a:fld id="{66E46027-5497-4A10-815E-A84D2DCF74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previous</a:t>
            </a:r>
            <a:r>
              <a:rPr lang="en-US" baseline="0" dirty="0" smtClean="0"/>
              <a:t> scenario, the server did all the job, while the client was sitting back, relaxed, waiting for the result.</a:t>
            </a:r>
          </a:p>
          <a:p>
            <a:r>
              <a:rPr lang="en-US" baseline="0" dirty="0" smtClean="0"/>
              <a:t>One would need hundred of scanning servers supply enough power to scan this many files.</a:t>
            </a:r>
          </a:p>
          <a:p>
            <a:r>
              <a:rPr lang="en-US" baseline="0" dirty="0" smtClean="0"/>
              <a:t>First of all, we want to let the client do at least some parts of the job. More specifically, the client will run some scan engines and detection routines. The server will run the rest.</a:t>
            </a:r>
          </a:p>
          <a:p>
            <a:r>
              <a:rPr lang="en-US" baseline="0" dirty="0" smtClean="0"/>
              <a:t>I am sure this is very unclear so far. I will get into details later.</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the scanner</a:t>
            </a:r>
            <a:r>
              <a:rPr lang="en-US" baseline="0" dirty="0" smtClean="0"/>
              <a:t> now.</a:t>
            </a:r>
          </a:p>
          <a:p>
            <a:r>
              <a:rPr lang="en-US" baseline="0" dirty="0" smtClean="0"/>
              <a:t>This is what a virus scanner is generally composed of:</a:t>
            </a:r>
            <a:endParaRPr lang="en-US" dirty="0" smtClean="0"/>
          </a:p>
          <a:p>
            <a:r>
              <a:rPr lang="en-US" baseline="0" dirty="0" smtClean="0"/>
              <a:t>Signatures, archive plug-ins, unpacking plug-ins, emulation, behavior analysis, heuristics.</a:t>
            </a:r>
          </a:p>
          <a:p>
            <a:r>
              <a:rPr lang="en-US" baseline="0" dirty="0" smtClean="0"/>
              <a:t>After years of development, in spite of all the sophisticated viruses that were created, and in spite of all the techniques for polymorphism and metamorphism, signatures still remain the main detection mechanism. </a:t>
            </a:r>
          </a:p>
          <a:p>
            <a:r>
              <a:rPr lang="en-US" baseline="0" dirty="0" smtClean="0"/>
              <a:t>Emulation very important, because it decrypts encrypted viruses. Generally, there are unpacking plug-ins that handle packed viruses, but in case one is not available, or the packer is polymorphic, emulation is used again. And finally, emulation provides data to the behavior analyzer.</a:t>
            </a:r>
          </a:p>
          <a:p>
            <a:r>
              <a:rPr lang="en-US" dirty="0" smtClean="0"/>
              <a:t>So basically,</a:t>
            </a:r>
            <a:r>
              <a:rPr lang="en-US" baseline="0" dirty="0" smtClean="0"/>
              <a:t> we will put some of that stuff on the client, and some on the server.</a:t>
            </a:r>
          </a:p>
          <a:p>
            <a:r>
              <a:rPr lang="en-US" baseline="0" dirty="0" smtClean="0"/>
              <a:t>Next Slide</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interesting</a:t>
            </a:r>
            <a:r>
              <a:rPr lang="en-US" baseline="0" dirty="0" smtClean="0"/>
              <a:t> now is how will the stuff on the server actually do it’s job.</a:t>
            </a:r>
          </a:p>
          <a:p>
            <a:r>
              <a:rPr lang="en-US" baseline="0" dirty="0" smtClean="0"/>
              <a:t>Whenever an engine needs data from a file, it just requests it from the client.</a:t>
            </a:r>
          </a:p>
          <a:p>
            <a:r>
              <a:rPr lang="en-US" baseline="0" dirty="0" smtClean="0"/>
              <a:t>Most of the times, the engine will only need checksums of portions of the file, not the real data. This is very important as it allows us to cut down on traffic. Requesting data can be expensive, so it isn’t done very often.</a:t>
            </a:r>
            <a:endParaRPr lang="en-US" dirty="0"/>
          </a:p>
        </p:txBody>
      </p:sp>
      <p:sp>
        <p:nvSpPr>
          <p:cNvPr id="4" name="Slide Number Placeholder 3"/>
          <p:cNvSpPr>
            <a:spLocks noGrp="1"/>
          </p:cNvSpPr>
          <p:nvPr>
            <p:ph type="sldNum" sz="quarter" idx="10"/>
          </p:nvPr>
        </p:nvSpPr>
        <p:spPr/>
        <p:txBody>
          <a:bodyPr/>
          <a:lstStyle/>
          <a:p>
            <a:fld id="{66E46027-5497-4A10-815E-A84D2DCF748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41825F-AC95-48B1-B310-FBEAC409A563}" type="datetimeFigureOut">
              <a:rPr lang="en-US" smtClean="0"/>
              <a:pPr/>
              <a:t>10/23/2008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363996F-46E4-4140-BC7F-B83331D088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050" name="Picture 8" descr="D:\work\mkt\WINWKS\BD11\presentation\templates\02_slide_fs.jpg"/>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357188"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defRPr>
            </a:lvl1pPr>
          </a:lstStyle>
          <a:p>
            <a:fld id="{9141825F-AC95-48B1-B310-FBEAC409A563}" type="datetimeFigureOut">
              <a:rPr lang="en-US" smtClean="0"/>
              <a:pPr/>
              <a:t>10/23/2008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defRPr>
            </a:lvl1pPr>
          </a:lstStyle>
          <a:p>
            <a:fld id="{C363996F-46E4-4140-BC7F-B83331D088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fontAlgn="base" hangingPunct="1">
        <a:spcBef>
          <a:spcPct val="0"/>
        </a:spcBef>
        <a:spcAft>
          <a:spcPct val="0"/>
        </a:spcAft>
        <a:defRPr sz="3200" b="1" kern="1200">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sd.ro\pub\BitDefenderMaterials\Products\BitDefender_v2008\Presentation_template\Elements\slides\01_titl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143000" y="1447800"/>
            <a:ext cx="6480048" cy="2301240"/>
          </a:xfrm>
        </p:spPr>
        <p:txBody>
          <a:bodyPr>
            <a:normAutofit/>
          </a:bodyPr>
          <a:lstStyle/>
          <a:p>
            <a:r>
              <a:rPr lang="en-US" dirty="0" smtClean="0"/>
              <a:t>Client-Server collaborative scanning</a:t>
            </a:r>
            <a:endParaRPr lang="en-US" dirty="0"/>
          </a:p>
        </p:txBody>
      </p:sp>
      <p:sp>
        <p:nvSpPr>
          <p:cNvPr id="3" name="Subtitle 2"/>
          <p:cNvSpPr>
            <a:spLocks noGrp="1"/>
          </p:cNvSpPr>
          <p:nvPr>
            <p:ph type="subTitle" idx="1"/>
          </p:nvPr>
        </p:nvSpPr>
        <p:spPr>
          <a:xfrm>
            <a:off x="762000" y="3581400"/>
            <a:ext cx="6480048" cy="990600"/>
          </a:xfrm>
        </p:spPr>
        <p:txBody>
          <a:bodyPr>
            <a:normAutofit fontScale="77500" lnSpcReduction="20000"/>
          </a:bodyPr>
          <a:lstStyle/>
          <a:p>
            <a:r>
              <a:rPr lang="en-US" sz="4000" dirty="0" err="1" smtClean="0"/>
              <a:t>Dumitru</a:t>
            </a:r>
            <a:r>
              <a:rPr lang="en-US" sz="4000" dirty="0" smtClean="0"/>
              <a:t> </a:t>
            </a:r>
            <a:r>
              <a:rPr lang="en-US" sz="4000" dirty="0" err="1" smtClean="0"/>
              <a:t>Codreanu</a:t>
            </a:r>
            <a:endParaRPr lang="en-US" sz="4000" dirty="0" smtClean="0"/>
          </a:p>
          <a:p>
            <a:r>
              <a:rPr lang="en-US" sz="4000" dirty="0" smtClean="0">
                <a:solidFill>
                  <a:schemeClr val="bg1"/>
                </a:solidFill>
              </a:rPr>
              <a:t>R&amp;D</a:t>
            </a:r>
            <a:r>
              <a:rPr lang="en-US" sz="4000" dirty="0" smtClean="0"/>
              <a:t>, </a:t>
            </a:r>
            <a:r>
              <a:rPr lang="en-US" sz="4000" dirty="0" err="1" smtClean="0">
                <a:solidFill>
                  <a:srgbClr val="FF0000"/>
                </a:solidFill>
              </a:rPr>
              <a:t>Bit</a:t>
            </a:r>
            <a:r>
              <a:rPr lang="en-US" sz="4000" dirty="0" err="1" smtClean="0">
                <a:solidFill>
                  <a:schemeClr val="bg1"/>
                </a:solidFill>
              </a:rPr>
              <a:t>Defender</a:t>
            </a:r>
            <a:endParaRPr lang="en-US" sz="4000" dirty="0" smtClean="0">
              <a:solidFill>
                <a:schemeClr val="bg1"/>
              </a:solidFill>
            </a:endParaRPr>
          </a:p>
          <a:p>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 collaborative scanning</a:t>
            </a:r>
            <a:endParaRPr lang="en-US" dirty="0"/>
          </a:p>
        </p:txBody>
      </p:sp>
      <p:sp>
        <p:nvSpPr>
          <p:cNvPr id="5" name="Rectangle 4"/>
          <p:cNvSpPr/>
          <p:nvPr/>
        </p:nvSpPr>
        <p:spPr>
          <a:xfrm>
            <a:off x="1295400" y="2438400"/>
            <a:ext cx="5867400" cy="2585323"/>
          </a:xfrm>
          <a:prstGeom prst="rect">
            <a:avLst/>
          </a:prstGeom>
          <a:ln>
            <a:solidFill>
              <a:schemeClr val="bg1"/>
            </a:solidFill>
          </a:ln>
        </p:spPr>
        <p:txBody>
          <a:bodyPr wrap="square">
            <a:spAutoFit/>
          </a:bodyPr>
          <a:lstStyle/>
          <a:p>
            <a:pPr>
              <a:buNone/>
            </a:pPr>
            <a:r>
              <a:rPr lang="en-US" sz="900" dirty="0" smtClean="0">
                <a:solidFill>
                  <a:schemeClr val="bg1"/>
                </a:solidFill>
                <a:latin typeface="Lucida Console" pitchFamily="49" charset="0"/>
              </a:rPr>
              <a:t>Client                                   Server</a:t>
            </a:r>
          </a:p>
          <a:p>
            <a:pPr>
              <a:buNone/>
            </a:pPr>
            <a:r>
              <a:rPr lang="en-US" sz="900" dirty="0" smtClean="0">
                <a:solidFill>
                  <a:schemeClr val="bg1"/>
                </a:solidFill>
                <a:latin typeface="Lucida Console" pitchFamily="49" charset="0"/>
              </a:rPr>
              <a:t>---------------------------------------  -----------------------------------------</a:t>
            </a:r>
          </a:p>
          <a:p>
            <a:pPr>
              <a:buNone/>
            </a:pPr>
            <a:r>
              <a:rPr lang="en-US" sz="900" dirty="0" smtClean="0">
                <a:solidFill>
                  <a:schemeClr val="bg1"/>
                </a:solidFill>
                <a:latin typeface="Lucida Console" pitchFamily="49" charset="0"/>
              </a:rPr>
              <a:t>Scanning process "</a:t>
            </a:r>
            <a:r>
              <a:rPr lang="en-US" sz="900" dirty="0" err="1" smtClean="0">
                <a:solidFill>
                  <a:schemeClr val="bg1"/>
                </a:solidFill>
                <a:latin typeface="Lucida Console" pitchFamily="49" charset="0"/>
              </a:rPr>
              <a:t>ctfmon</a:t>
            </a:r>
            <a:r>
              <a:rPr lang="en-US" sz="900" dirty="0" smtClean="0">
                <a:solidFill>
                  <a:schemeClr val="bg1"/>
                </a:solidFill>
                <a:latin typeface="Lucida Console" pitchFamily="49" charset="0"/>
              </a:rPr>
              <a:t>“               </a:t>
            </a:r>
          </a:p>
          <a:p>
            <a:pPr>
              <a:buNone/>
            </a:pPr>
            <a:endParaRPr lang="en-US" sz="900" dirty="0" smtClean="0">
              <a:solidFill>
                <a:schemeClr val="bg1"/>
              </a:solidFill>
              <a:latin typeface="Lucida Console" pitchFamily="49" charset="0"/>
            </a:endParaRPr>
          </a:p>
          <a:p>
            <a:pPr>
              <a:buNone/>
            </a:pPr>
            <a:r>
              <a:rPr lang="en-US" sz="900" dirty="0" smtClean="0">
                <a:solidFill>
                  <a:schemeClr val="bg1"/>
                </a:solidFill>
                <a:latin typeface="Lucida Console" pitchFamily="49" charset="0"/>
              </a:rPr>
              <a:t>Send file Information	</a:t>
            </a:r>
          </a:p>
          <a:p>
            <a:pPr>
              <a:buNone/>
            </a:pPr>
            <a:r>
              <a:rPr lang="en-US" sz="900" dirty="0" smtClean="0">
                <a:solidFill>
                  <a:schemeClr val="bg1"/>
                </a:solidFill>
                <a:latin typeface="Lucida Console" pitchFamily="49" charset="0"/>
              </a:rPr>
              <a:t>                                         Request CRC  Offset 0x1A643  Size 0x9BE</a:t>
            </a:r>
          </a:p>
          <a:p>
            <a:pPr>
              <a:buNone/>
            </a:pPr>
            <a:r>
              <a:rPr lang="en-US" sz="900" dirty="0" smtClean="0">
                <a:solidFill>
                  <a:schemeClr val="bg1"/>
                </a:solidFill>
                <a:latin typeface="Lucida Console" pitchFamily="49" charset="0"/>
              </a:rPr>
              <a:t>                                         Request CRC  Offset 0x4BFF   Size 0x542</a:t>
            </a:r>
          </a:p>
          <a:p>
            <a:pPr>
              <a:buNone/>
            </a:pPr>
            <a:r>
              <a:rPr lang="en-US" sz="900" dirty="0" smtClean="0">
                <a:solidFill>
                  <a:schemeClr val="bg1"/>
                </a:solidFill>
                <a:latin typeface="Lucida Console" pitchFamily="49" charset="0"/>
              </a:rPr>
              <a:t>Send CRC  Offset 0x1A643  Size 0x9BE</a:t>
            </a:r>
          </a:p>
          <a:p>
            <a:pPr>
              <a:buNone/>
            </a:pPr>
            <a:r>
              <a:rPr lang="en-US" sz="900" dirty="0" smtClean="0">
                <a:solidFill>
                  <a:schemeClr val="bg1"/>
                </a:solidFill>
                <a:latin typeface="Lucida Console" pitchFamily="49" charset="0"/>
              </a:rPr>
              <a:t>Send CRC  Offset 0x4BFF   Size 0x542</a:t>
            </a:r>
          </a:p>
          <a:p>
            <a:pPr>
              <a:buNone/>
            </a:pPr>
            <a:r>
              <a:rPr lang="en-US" sz="900" dirty="0" smtClean="0">
                <a:solidFill>
                  <a:schemeClr val="bg1"/>
                </a:solidFill>
                <a:latin typeface="Lucida Console" pitchFamily="49" charset="0"/>
              </a:rPr>
              <a:t>                                         Request CRC  Offset 0x1234   Size 0x1275</a:t>
            </a:r>
          </a:p>
          <a:p>
            <a:pPr>
              <a:buNone/>
            </a:pPr>
            <a:r>
              <a:rPr lang="en-US" sz="900" dirty="0" smtClean="0">
                <a:solidFill>
                  <a:schemeClr val="bg1"/>
                </a:solidFill>
                <a:latin typeface="Lucida Console" pitchFamily="49" charset="0"/>
              </a:rPr>
              <a:t>Send CRC  Offset 0x1234   Size 0x1275</a:t>
            </a:r>
          </a:p>
          <a:p>
            <a:pPr>
              <a:buNone/>
            </a:pPr>
            <a:r>
              <a:rPr lang="en-US" sz="900" dirty="0" smtClean="0">
                <a:solidFill>
                  <a:schemeClr val="bg1"/>
                </a:solidFill>
                <a:latin typeface="Lucida Console" pitchFamily="49" charset="0"/>
              </a:rPr>
              <a:t>                                         Request CRC  Offset 0x1234   Size 0x1275</a:t>
            </a:r>
          </a:p>
          <a:p>
            <a:pPr>
              <a:buNone/>
            </a:pPr>
            <a:r>
              <a:rPr lang="en-US" sz="900" dirty="0" smtClean="0">
                <a:solidFill>
                  <a:schemeClr val="bg1"/>
                </a:solidFill>
                <a:latin typeface="Lucida Console" pitchFamily="49" charset="0"/>
              </a:rPr>
              <a:t>                                         Request CRC  Offset 0xAB     Size 0x3421</a:t>
            </a:r>
          </a:p>
          <a:p>
            <a:pPr>
              <a:buNone/>
            </a:pPr>
            <a:r>
              <a:rPr lang="en-US" sz="900" dirty="0" smtClean="0">
                <a:solidFill>
                  <a:schemeClr val="bg1"/>
                </a:solidFill>
                <a:latin typeface="Lucida Console" pitchFamily="49" charset="0"/>
              </a:rPr>
              <a:t>                                         Request Data Offset 0x1234   Size 0x12</a:t>
            </a:r>
          </a:p>
          <a:p>
            <a:pPr>
              <a:buNone/>
            </a:pPr>
            <a:r>
              <a:rPr lang="en-US" sz="900" dirty="0" smtClean="0">
                <a:solidFill>
                  <a:schemeClr val="bg1"/>
                </a:solidFill>
                <a:latin typeface="Lucida Console" pitchFamily="49" charset="0"/>
              </a:rPr>
              <a:t>Send CRC  Offset 0x1234   Size 0x1275</a:t>
            </a:r>
          </a:p>
          <a:p>
            <a:pPr>
              <a:buNone/>
            </a:pPr>
            <a:r>
              <a:rPr lang="en-US" sz="900" dirty="0" smtClean="0">
                <a:solidFill>
                  <a:schemeClr val="bg1"/>
                </a:solidFill>
                <a:latin typeface="Lucida Console" pitchFamily="49" charset="0"/>
              </a:rPr>
              <a:t>Send CRC  Offset 0xAB     Size 0x3421</a:t>
            </a:r>
          </a:p>
          <a:p>
            <a:pPr>
              <a:buNone/>
            </a:pPr>
            <a:r>
              <a:rPr lang="en-US" sz="900" dirty="0" smtClean="0">
                <a:solidFill>
                  <a:schemeClr val="bg1"/>
                </a:solidFill>
                <a:latin typeface="Lucida Console" pitchFamily="49" charset="0"/>
              </a:rPr>
              <a:t>Send Data Offset 0x1234   Size 0x12</a:t>
            </a:r>
          </a:p>
          <a:p>
            <a:pPr>
              <a:buNone/>
            </a:pPr>
            <a:r>
              <a:rPr lang="en-US" sz="900" dirty="0" smtClean="0">
                <a:solidFill>
                  <a:schemeClr val="bg1"/>
                </a:solidFill>
                <a:latin typeface="Lucida Console" pitchFamily="49" charset="0"/>
              </a:rPr>
              <a:t>                                         Infected Trojan.Sidur.01A</a:t>
            </a:r>
          </a:p>
        </p:txBody>
      </p:sp>
      <p:sp>
        <p:nvSpPr>
          <p:cNvPr id="6" name="Rectangle 5"/>
          <p:cNvSpPr/>
          <p:nvPr/>
        </p:nvSpPr>
        <p:spPr>
          <a:xfrm>
            <a:off x="1295400" y="1676400"/>
            <a:ext cx="5715000" cy="369332"/>
          </a:xfrm>
          <a:prstGeom prst="rect">
            <a:avLst/>
          </a:prstGeom>
        </p:spPr>
        <p:txBody>
          <a:bodyPr wrap="square">
            <a:spAutoFit/>
          </a:bodyPr>
          <a:lstStyle/>
          <a:p>
            <a:r>
              <a:rPr lang="en-US" dirty="0" smtClean="0">
                <a:solidFill>
                  <a:schemeClr val="bg1"/>
                </a:solidFill>
              </a:rPr>
              <a:t>Example of engine requesting data from client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28801"/>
            <a:ext cx="8229600" cy="3733800"/>
          </a:xfrm>
        </p:spPr>
        <p:txBody>
          <a:bodyPr/>
          <a:lstStyle/>
          <a:p>
            <a:pPr marL="342900" lvl="2" indent="-342900"/>
            <a:r>
              <a:rPr lang="en-US" sz="3600" dirty="0" smtClean="0"/>
              <a:t>Several two-way data transfers are required before a verdict is given</a:t>
            </a:r>
          </a:p>
          <a:p>
            <a:pPr marL="342900" lvl="2" indent="-342900"/>
            <a:endParaRPr lang="en-US" sz="3600" dirty="0" smtClean="0"/>
          </a:p>
          <a:p>
            <a:pPr marL="342900" lvl="2" indent="-342900"/>
            <a:r>
              <a:rPr lang="en-US" sz="3600" dirty="0" smtClean="0"/>
              <a:t>Requests and replies for multiple files are sent at once to minimize number of network packets sent.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Client-server collaborative scanning</a:t>
            </a:r>
            <a:endParaRPr lang="en-US" dirty="0"/>
          </a:p>
        </p:txBody>
      </p:sp>
      <p:sp>
        <p:nvSpPr>
          <p:cNvPr id="3" name="Content Placeholder 2"/>
          <p:cNvSpPr>
            <a:spLocks noGrp="1"/>
          </p:cNvSpPr>
          <p:nvPr>
            <p:ph idx="1"/>
          </p:nvPr>
        </p:nvSpPr>
        <p:spPr>
          <a:xfrm>
            <a:off x="457200" y="1600200"/>
            <a:ext cx="7467600" cy="3962400"/>
          </a:xfrm>
        </p:spPr>
        <p:txBody>
          <a:bodyPr/>
          <a:lstStyle/>
          <a:p>
            <a:r>
              <a:rPr lang="en-US" dirty="0" smtClean="0"/>
              <a:t>What can we use it for ?</a:t>
            </a:r>
          </a:p>
          <a:p>
            <a:endParaRPr lang="en-US" dirty="0" smtClean="0"/>
          </a:p>
          <a:p>
            <a:r>
              <a:rPr lang="en-US" dirty="0" smtClean="0"/>
              <a:t>To scan all files ?</a:t>
            </a:r>
          </a:p>
          <a:p>
            <a:pPr lvl="1"/>
            <a:r>
              <a:rPr lang="en-US" dirty="0" smtClean="0"/>
              <a:t>No way. Traffic will blow you away.</a:t>
            </a:r>
          </a:p>
          <a:p>
            <a:r>
              <a:rPr lang="en-US" dirty="0" smtClean="0"/>
              <a:t>To scan new files ?</a:t>
            </a:r>
          </a:p>
          <a:p>
            <a:pPr lvl="1"/>
            <a:r>
              <a:rPr lang="en-US" dirty="0" smtClean="0"/>
              <a:t>That could work.</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 collaborative scanning</a:t>
            </a:r>
            <a:endParaRPr lang="en-US" dirty="0"/>
          </a:p>
        </p:txBody>
      </p:sp>
      <p:sp>
        <p:nvSpPr>
          <p:cNvPr id="3" name="Content Placeholder 2"/>
          <p:cNvSpPr>
            <a:spLocks noGrp="1"/>
          </p:cNvSpPr>
          <p:nvPr>
            <p:ph idx="1"/>
          </p:nvPr>
        </p:nvSpPr>
        <p:spPr>
          <a:xfrm>
            <a:off x="457200" y="2057401"/>
            <a:ext cx="8229600" cy="762000"/>
          </a:xfrm>
        </p:spPr>
        <p:txBody>
          <a:bodyPr/>
          <a:lstStyle/>
          <a:p>
            <a:r>
              <a:rPr lang="en-US" dirty="0" smtClean="0">
                <a:solidFill>
                  <a:schemeClr val="tx1"/>
                </a:solidFill>
              </a:rPr>
              <a:t>In the end, it all comes down to</a:t>
            </a:r>
            <a:endParaRPr lang="en-US" dirty="0">
              <a:solidFill>
                <a:schemeClr val="tx1"/>
              </a:solidFill>
            </a:endParaRPr>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800" name="Rectangle 8"/>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380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80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600200" y="3200400"/>
            <a:ext cx="5343525" cy="609600"/>
          </a:xfrm>
          <a:prstGeom prst="rect">
            <a:avLst/>
          </a:prstGeom>
          <a:noFill/>
        </p:spPr>
      </p:pic>
      <p:sp>
        <p:nvSpPr>
          <p:cNvPr id="33803" name="Rectangle 11"/>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Client-server collaborative scanning</a:t>
            </a:r>
            <a:endParaRPr lang="en-US" dirty="0"/>
          </a:p>
        </p:txBody>
      </p:sp>
      <p:sp>
        <p:nvSpPr>
          <p:cNvPr id="3" name="Content Placeholder 2"/>
          <p:cNvSpPr>
            <a:spLocks noGrp="1"/>
          </p:cNvSpPr>
          <p:nvPr>
            <p:ph idx="1"/>
          </p:nvPr>
        </p:nvSpPr>
        <p:spPr>
          <a:xfrm>
            <a:off x="457200" y="1600201"/>
            <a:ext cx="8229600" cy="3962400"/>
          </a:xfrm>
        </p:spPr>
        <p:txBody>
          <a:bodyPr>
            <a:normAutofit fontScale="92500" lnSpcReduction="20000"/>
          </a:bodyPr>
          <a:lstStyle/>
          <a:p>
            <a:pPr lvl="1"/>
            <a:r>
              <a:rPr lang="en-US" dirty="0" smtClean="0"/>
              <a:t>In case you don’t have an antivirus on your system and want to scan only new files, it can be cheaper in terms of overall traffic to use the server’s signature database instead of downloading it.</a:t>
            </a:r>
          </a:p>
          <a:p>
            <a:pPr lvl="1"/>
            <a:endParaRPr lang="en-US" dirty="0" smtClean="0"/>
          </a:p>
          <a:p>
            <a:pPr lvl="1"/>
            <a:r>
              <a:rPr lang="en-US" dirty="0" smtClean="0"/>
              <a:t>If you have signatures on your computer and want to use client-server scanning just to avoid signature updates, then you have to consider only the updates in your computations. Probably you won’t gain anything in the end in this scenario.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sd.ro\pub\BitDefenderMaterials\Products\BitDefender_v2008\Presentation_template\Elements\slides\01_titl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2133600"/>
            <a:ext cx="6248400" cy="3962400"/>
          </a:xfrm>
        </p:spPr>
        <p:txBody>
          <a:bodyPr/>
          <a:lstStyle/>
          <a:p>
            <a:r>
              <a:rPr lang="en-US" sz="2400" dirty="0" smtClean="0"/>
              <a:t>Scans only active threats</a:t>
            </a:r>
          </a:p>
          <a:p>
            <a:r>
              <a:rPr lang="en-US" sz="2400" dirty="0" smtClean="0"/>
              <a:t>Has a small client module</a:t>
            </a:r>
          </a:p>
          <a:p>
            <a:r>
              <a:rPr lang="en-US" sz="2400" dirty="0" smtClean="0"/>
              <a:t>Runs fast (under a minute or so)</a:t>
            </a:r>
          </a:p>
          <a:p>
            <a:r>
              <a:rPr lang="en-US" sz="2400" dirty="0" smtClean="0"/>
              <a:t>Uses little bandwidth</a:t>
            </a:r>
          </a:p>
          <a:p>
            <a:r>
              <a:rPr lang="en-US" sz="2400" dirty="0" smtClean="0"/>
              <a:t>Detects all (or almost all) types of viruses</a:t>
            </a:r>
          </a:p>
          <a:p>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Active threat</a:t>
            </a:r>
          </a:p>
          <a:p>
            <a:r>
              <a:rPr lang="en-US" dirty="0" smtClean="0"/>
              <a:t>Malicious code loaded in memory</a:t>
            </a:r>
          </a:p>
          <a:p>
            <a:r>
              <a:rPr lang="en-US" dirty="0" smtClean="0"/>
              <a:t>Performing its malicious action, or just waiting for something in the background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Client-server collaborative scanning</a:t>
            </a:r>
            <a:endParaRPr lang="en-US" dirty="0"/>
          </a:p>
        </p:txBody>
      </p:sp>
      <p:graphicFrame>
        <p:nvGraphicFramePr>
          <p:cNvPr id="4" name="Content Placeholder 3"/>
          <p:cNvGraphicFramePr>
            <a:graphicFrameLocks noGrp="1"/>
          </p:cNvGraphicFramePr>
          <p:nvPr>
            <p:ph idx="1"/>
          </p:nvPr>
        </p:nvGraphicFramePr>
        <p:xfrm>
          <a:off x="457200" y="1600201"/>
          <a:ext cx="8229600" cy="3886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normAutofit/>
          </a:bodyPr>
          <a:lstStyle/>
          <a:p>
            <a:pPr>
              <a:buNone/>
            </a:pPr>
            <a:r>
              <a:rPr lang="en-US" sz="2400" dirty="0" smtClean="0"/>
              <a:t>To create new versions of viruses as well as make detection harder, virus writers often use:</a:t>
            </a:r>
          </a:p>
          <a:p>
            <a:r>
              <a:rPr lang="en-US" sz="2400" dirty="0" smtClean="0"/>
              <a:t>Packers</a:t>
            </a:r>
          </a:p>
          <a:p>
            <a:r>
              <a:rPr lang="en-US" sz="2400" dirty="0" smtClean="0"/>
              <a:t>Encryption</a:t>
            </a:r>
          </a:p>
          <a:p>
            <a:r>
              <a:rPr lang="en-US" sz="2400" dirty="0" smtClean="0"/>
              <a:t> Anti-emulation tricks</a:t>
            </a:r>
          </a:p>
          <a:p>
            <a:endParaRPr lang="en-US" sz="2400" dirty="0" smtClean="0"/>
          </a:p>
          <a:p>
            <a:endParaRPr lang="en-US" sz="2400" dirty="0" smtClean="0"/>
          </a:p>
          <a:p>
            <a:r>
              <a:rPr lang="en-US" sz="2400" dirty="0" smtClean="0">
                <a:solidFill>
                  <a:srgbClr val="FFFF00"/>
                </a:solidFill>
              </a:rPr>
              <a:t>Scanning in memory has the advantage that code is already unpacked and decrypted.</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Proactive detection</a:t>
            </a:r>
          </a:p>
          <a:p>
            <a:r>
              <a:rPr lang="en-US" dirty="0" smtClean="0"/>
              <a:t>Heuristics</a:t>
            </a:r>
          </a:p>
          <a:p>
            <a:r>
              <a:rPr lang="en-US" dirty="0" smtClean="0"/>
              <a:t>Behavior analysis</a:t>
            </a:r>
          </a:p>
          <a:p>
            <a:endParaRPr lang="en-US" dirty="0" smtClean="0"/>
          </a:p>
          <a:p>
            <a:endParaRPr lang="en-US" dirty="0" smtClean="0"/>
          </a:p>
          <a:p>
            <a:r>
              <a:rPr lang="en-US" sz="2400" dirty="0" smtClean="0"/>
              <a:t>For polymorphic malware that is not detected with other engines, there might be specialized detection routines(z-mist, </a:t>
            </a:r>
            <a:r>
              <a:rPr lang="en-US" sz="2400" dirty="0" err="1" smtClean="0"/>
              <a:t>etap</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Server-Side scanning</a:t>
            </a:r>
          </a:p>
          <a:p>
            <a:r>
              <a:rPr lang="en-US" dirty="0" smtClean="0"/>
              <a:t>Client-server collaborative scanning</a:t>
            </a:r>
          </a:p>
          <a:p>
            <a:r>
              <a:rPr lang="en-US" dirty="0" smtClean="0"/>
              <a:t>Quick Scan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676400"/>
            <a:ext cx="8229600" cy="3733800"/>
          </a:xfrm>
        </p:spPr>
        <p:txBody>
          <a:bodyPr>
            <a:normAutofit fontScale="85000" lnSpcReduction="20000"/>
          </a:bodyPr>
          <a:lstStyle/>
          <a:p>
            <a:r>
              <a:rPr lang="en-US" dirty="0" smtClean="0"/>
              <a:t>If a piece of malware detected by proactive methods (heuristics, behavior analysis) can be signed, it will be signed as soon as it gets in the AV lab.</a:t>
            </a:r>
          </a:p>
          <a:p>
            <a:endParaRPr lang="en-US" dirty="0" smtClean="0"/>
          </a:p>
          <a:p>
            <a:r>
              <a:rPr lang="en-US" dirty="0" smtClean="0"/>
              <a:t>Why ?</a:t>
            </a:r>
          </a:p>
          <a:p>
            <a:pPr lvl="1"/>
            <a:r>
              <a:rPr lang="en-US" sz="2200" dirty="0" smtClean="0"/>
              <a:t>Signature based detection runs faster than behavior analysis.</a:t>
            </a:r>
          </a:p>
          <a:p>
            <a:pPr lvl="1"/>
            <a:r>
              <a:rPr lang="en-US" sz="2200" dirty="0" smtClean="0"/>
              <a:t>Some independent testers appreciate more if the Anti-Virus was able to actually identify the virus. So “</a:t>
            </a:r>
            <a:r>
              <a:rPr lang="en-US" sz="2200" dirty="0" smtClean="0">
                <a:solidFill>
                  <a:srgbClr val="FF0000"/>
                </a:solidFill>
              </a:rPr>
              <a:t>Win32.Behaves.Like.FileInfector</a:t>
            </a:r>
            <a:r>
              <a:rPr lang="en-US" sz="2200" dirty="0" smtClean="0"/>
              <a:t>” is good, but identifying which file infector is even better.</a:t>
            </a:r>
          </a:p>
          <a:p>
            <a:pPr lvl="1">
              <a:buNone/>
            </a:pP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600201"/>
            <a:ext cx="8229600" cy="3886200"/>
          </a:xfrm>
        </p:spPr>
        <p:txBody>
          <a:bodyPr>
            <a:normAutofit fontScale="92500"/>
          </a:bodyPr>
          <a:lstStyle/>
          <a:p>
            <a:r>
              <a:rPr lang="en-US" dirty="0" smtClean="0"/>
              <a:t>As result, </a:t>
            </a:r>
            <a:r>
              <a:rPr lang="en-US" dirty="0" smtClean="0">
                <a:solidFill>
                  <a:srgbClr val="FFC000"/>
                </a:solidFill>
              </a:rPr>
              <a:t>signature based detection becomes the main detection method after a while</a:t>
            </a:r>
            <a:r>
              <a:rPr lang="en-US" dirty="0" smtClean="0"/>
              <a:t>.</a:t>
            </a:r>
          </a:p>
          <a:p>
            <a:pPr>
              <a:buNone/>
            </a:pPr>
            <a:endParaRPr lang="en-US" dirty="0" smtClean="0"/>
          </a:p>
          <a:p>
            <a:r>
              <a:rPr lang="en-US" dirty="0" smtClean="0"/>
              <a:t>signature database increases </a:t>
            </a:r>
            <a:r>
              <a:rPr lang="en-US" dirty="0" smtClean="0"/>
              <a:t>at tremendous rates.</a:t>
            </a:r>
            <a:endParaRPr lang="en-US" dirty="0" smtClean="0"/>
          </a:p>
          <a:p>
            <a:pPr>
              <a:buNone/>
            </a:pPr>
            <a:endParaRPr lang="en-US" sz="2400" dirty="0" smtClean="0"/>
          </a:p>
          <a:p>
            <a:pPr>
              <a:buNone/>
            </a:pPr>
            <a:r>
              <a:rPr lang="en-US" sz="2400" dirty="0" err="1" smtClean="0">
                <a:solidFill>
                  <a:srgbClr val="FF0000"/>
                </a:solidFill>
              </a:rPr>
              <a:t>Bit</a:t>
            </a:r>
            <a:r>
              <a:rPr lang="en-US" sz="2400" dirty="0" err="1" smtClean="0"/>
              <a:t>Defender</a:t>
            </a:r>
            <a:r>
              <a:rPr lang="en-US" sz="2400" dirty="0" smtClean="0"/>
              <a:t> had ≈1.2 million signatures in spring 2008, and has over 1.8 million now.</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Signature types by size</a:t>
            </a:r>
            <a:endParaRPr lang="en-US" dirty="0"/>
          </a:p>
        </p:txBody>
      </p:sp>
      <p:sp>
        <p:nvSpPr>
          <p:cNvPr id="58" name="Freeform 3"/>
          <p:cNvSpPr>
            <a:spLocks/>
          </p:cNvSpPr>
          <p:nvPr/>
        </p:nvSpPr>
        <p:spPr bwMode="auto">
          <a:xfrm rot="3208451">
            <a:off x="838200" y="2673350"/>
            <a:ext cx="2428875" cy="2428875"/>
          </a:xfrm>
          <a:custGeom>
            <a:avLst/>
            <a:gdLst/>
            <a:ahLst/>
            <a:cxnLst>
              <a:cxn ang="0">
                <a:pos x="127" y="0"/>
              </a:cxn>
              <a:cxn ang="0">
                <a:pos x="0" y="127"/>
              </a:cxn>
              <a:cxn ang="0">
                <a:pos x="127" y="255"/>
              </a:cxn>
              <a:cxn ang="0">
                <a:pos x="255" y="127"/>
              </a:cxn>
              <a:cxn ang="0">
                <a:pos x="207" y="27"/>
              </a:cxn>
              <a:cxn ang="0">
                <a:pos x="127" y="127"/>
              </a:cxn>
              <a:cxn ang="0">
                <a:pos x="127" y="0"/>
              </a:cxn>
            </a:cxnLst>
            <a:rect l="0" t="0" r="r" b="b"/>
            <a:pathLst>
              <a:path w="255" h="255">
                <a:moveTo>
                  <a:pt x="127" y="0"/>
                </a:moveTo>
                <a:cubicBezTo>
                  <a:pt x="56" y="0"/>
                  <a:pt x="0" y="57"/>
                  <a:pt x="0" y="127"/>
                </a:cubicBezTo>
                <a:cubicBezTo>
                  <a:pt x="0" y="197"/>
                  <a:pt x="57" y="255"/>
                  <a:pt x="127" y="255"/>
                </a:cubicBezTo>
                <a:cubicBezTo>
                  <a:pt x="197" y="255"/>
                  <a:pt x="255" y="197"/>
                  <a:pt x="255" y="127"/>
                </a:cubicBezTo>
                <a:cubicBezTo>
                  <a:pt x="254" y="88"/>
                  <a:pt x="237" y="52"/>
                  <a:pt x="207" y="27"/>
                </a:cubicBezTo>
                <a:lnTo>
                  <a:pt x="127" y="127"/>
                </a:lnTo>
                <a:lnTo>
                  <a:pt x="127" y="0"/>
                </a:lnTo>
                <a:close/>
              </a:path>
            </a:pathLst>
          </a:custGeom>
          <a:solidFill>
            <a:srgbClr val="93E0ED"/>
          </a:solidFill>
          <a:ln w="9525">
            <a:solidFill>
              <a:srgbClr val="000000"/>
            </a:solidFill>
            <a:prstDash val="solid"/>
            <a:round/>
            <a:headEnd/>
            <a:tailEnd/>
          </a:ln>
        </p:spPr>
        <p:txBody>
          <a:bodyPr/>
          <a:lstStyle/>
          <a:p>
            <a:endParaRPr lang="en-US"/>
          </a:p>
        </p:txBody>
      </p:sp>
      <p:sp>
        <p:nvSpPr>
          <p:cNvPr id="59" name="Rectangle 4"/>
          <p:cNvSpPr>
            <a:spLocks noChangeArrowheads="1"/>
          </p:cNvSpPr>
          <p:nvPr/>
        </p:nvSpPr>
        <p:spPr bwMode="auto">
          <a:xfrm>
            <a:off x="1101725" y="4137025"/>
            <a:ext cx="2438400" cy="395288"/>
          </a:xfrm>
          <a:prstGeom prst="rect">
            <a:avLst/>
          </a:prstGeom>
          <a:noFill/>
          <a:ln w="9525">
            <a:noFill/>
            <a:miter lim="800000"/>
            <a:headEnd/>
            <a:tailEnd/>
          </a:ln>
          <a:effectLst/>
        </p:spPr>
        <p:txBody>
          <a:bodyPr anchor="b"/>
          <a:lstStyle/>
          <a:p>
            <a:r>
              <a:rPr lang="en-US" dirty="0">
                <a:solidFill>
                  <a:schemeClr val="tx1">
                    <a:lumMod val="50000"/>
                    <a:lumOff val="50000"/>
                  </a:schemeClr>
                </a:solidFill>
                <a:latin typeface="Calibri" pitchFamily="34" charset="0"/>
              </a:rPr>
              <a:t>Static malware</a:t>
            </a:r>
            <a:endParaRPr lang="en-US" dirty="0">
              <a:solidFill>
                <a:schemeClr val="tx1">
                  <a:lumMod val="50000"/>
                  <a:lumOff val="50000"/>
                </a:schemeClr>
              </a:solidFill>
            </a:endParaRPr>
          </a:p>
        </p:txBody>
      </p:sp>
      <p:sp>
        <p:nvSpPr>
          <p:cNvPr id="60" name="Text Box 6"/>
          <p:cNvSpPr txBox="1">
            <a:spLocks noChangeArrowheads="1"/>
          </p:cNvSpPr>
          <p:nvPr/>
        </p:nvSpPr>
        <p:spPr bwMode="auto">
          <a:xfrm>
            <a:off x="1479550" y="4495800"/>
            <a:ext cx="1371600" cy="366713"/>
          </a:xfrm>
          <a:prstGeom prst="rect">
            <a:avLst/>
          </a:prstGeom>
          <a:noFill/>
          <a:ln w="9525">
            <a:noFill/>
            <a:miter lim="800000"/>
            <a:headEnd/>
            <a:tailEnd/>
          </a:ln>
          <a:effectLst/>
        </p:spPr>
        <p:txBody>
          <a:bodyPr>
            <a:spAutoFit/>
          </a:bodyPr>
          <a:lstStyle/>
          <a:p>
            <a:pPr fontAlgn="base">
              <a:spcBef>
                <a:spcPct val="50000"/>
              </a:spcBef>
            </a:pPr>
            <a:r>
              <a:rPr lang="en-US" sz="1800" dirty="0">
                <a:solidFill>
                  <a:schemeClr val="tx1">
                    <a:lumMod val="50000"/>
                    <a:lumOff val="50000"/>
                  </a:schemeClr>
                </a:solidFill>
                <a:cs typeface="Arial" charset="0"/>
              </a:rPr>
              <a:t>≈ </a:t>
            </a:r>
            <a:r>
              <a:rPr lang="en-US" sz="1800" dirty="0">
                <a:solidFill>
                  <a:schemeClr val="tx1">
                    <a:lumMod val="50000"/>
                    <a:lumOff val="50000"/>
                  </a:schemeClr>
                </a:solidFill>
              </a:rPr>
              <a:t>89%</a:t>
            </a:r>
          </a:p>
        </p:txBody>
      </p:sp>
      <p:sp>
        <p:nvSpPr>
          <p:cNvPr id="61" name="Line 14"/>
          <p:cNvSpPr>
            <a:spLocks noChangeShapeType="1"/>
          </p:cNvSpPr>
          <p:nvPr/>
        </p:nvSpPr>
        <p:spPr bwMode="auto">
          <a:xfrm>
            <a:off x="5562600" y="2536825"/>
            <a:ext cx="2362200" cy="0"/>
          </a:xfrm>
          <a:prstGeom prst="line">
            <a:avLst/>
          </a:prstGeom>
          <a:noFill/>
          <a:ln w="9525">
            <a:noFill/>
            <a:round/>
            <a:headEnd/>
            <a:tailEnd/>
          </a:ln>
          <a:effectLst/>
        </p:spPr>
        <p:txBody>
          <a:bodyPr/>
          <a:lstStyle/>
          <a:p>
            <a:endParaRPr lang="en-US"/>
          </a:p>
        </p:txBody>
      </p:sp>
      <p:sp>
        <p:nvSpPr>
          <p:cNvPr id="62" name="Line 15"/>
          <p:cNvSpPr>
            <a:spLocks noChangeShapeType="1"/>
          </p:cNvSpPr>
          <p:nvPr/>
        </p:nvSpPr>
        <p:spPr bwMode="auto">
          <a:xfrm>
            <a:off x="7924800" y="2536825"/>
            <a:ext cx="0" cy="2767013"/>
          </a:xfrm>
          <a:prstGeom prst="line">
            <a:avLst/>
          </a:prstGeom>
          <a:noFill/>
          <a:ln w="9525">
            <a:noFill/>
            <a:round/>
            <a:headEnd/>
            <a:tailEnd/>
          </a:ln>
          <a:effectLst/>
        </p:spPr>
        <p:txBody>
          <a:bodyPr/>
          <a:lstStyle/>
          <a:p>
            <a:endParaRPr lang="en-US"/>
          </a:p>
        </p:txBody>
      </p:sp>
      <p:sp>
        <p:nvSpPr>
          <p:cNvPr id="63" name="Line 16"/>
          <p:cNvSpPr>
            <a:spLocks noChangeShapeType="1"/>
          </p:cNvSpPr>
          <p:nvPr/>
        </p:nvSpPr>
        <p:spPr bwMode="auto">
          <a:xfrm>
            <a:off x="5902325" y="4465638"/>
            <a:ext cx="2362200" cy="0"/>
          </a:xfrm>
          <a:prstGeom prst="line">
            <a:avLst/>
          </a:prstGeom>
          <a:noFill/>
          <a:ln w="9525">
            <a:noFill/>
            <a:round/>
            <a:headEnd/>
            <a:tailEnd/>
          </a:ln>
          <a:effectLst/>
        </p:spPr>
        <p:txBody>
          <a:bodyPr/>
          <a:lstStyle/>
          <a:p>
            <a:endParaRPr lang="en-US"/>
          </a:p>
        </p:txBody>
      </p:sp>
      <p:sp>
        <p:nvSpPr>
          <p:cNvPr id="64" name="Line 17"/>
          <p:cNvSpPr>
            <a:spLocks noChangeShapeType="1"/>
          </p:cNvSpPr>
          <p:nvPr/>
        </p:nvSpPr>
        <p:spPr bwMode="auto">
          <a:xfrm>
            <a:off x="5673725" y="2308225"/>
            <a:ext cx="2438400" cy="0"/>
          </a:xfrm>
          <a:prstGeom prst="line">
            <a:avLst/>
          </a:prstGeom>
          <a:noFill/>
          <a:ln w="9525">
            <a:noFill/>
            <a:round/>
            <a:headEnd/>
            <a:tailEnd/>
          </a:ln>
          <a:effectLst/>
        </p:spPr>
        <p:txBody>
          <a:bodyPr/>
          <a:lstStyle/>
          <a:p>
            <a:endParaRPr lang="en-US"/>
          </a:p>
        </p:txBody>
      </p:sp>
      <p:sp>
        <p:nvSpPr>
          <p:cNvPr id="65" name="Line 18"/>
          <p:cNvSpPr>
            <a:spLocks noChangeShapeType="1"/>
          </p:cNvSpPr>
          <p:nvPr/>
        </p:nvSpPr>
        <p:spPr bwMode="auto">
          <a:xfrm>
            <a:off x="5673725" y="5075238"/>
            <a:ext cx="2438400" cy="0"/>
          </a:xfrm>
          <a:prstGeom prst="line">
            <a:avLst/>
          </a:prstGeom>
          <a:noFill/>
          <a:ln w="9525">
            <a:noFill/>
            <a:round/>
            <a:headEnd/>
            <a:tailEnd/>
          </a:ln>
          <a:effectLst/>
        </p:spPr>
        <p:txBody>
          <a:bodyPr/>
          <a:lstStyle/>
          <a:p>
            <a:endParaRPr lang="en-US"/>
          </a:p>
        </p:txBody>
      </p:sp>
      <p:sp>
        <p:nvSpPr>
          <p:cNvPr id="66" name="Line 19"/>
          <p:cNvSpPr>
            <a:spLocks noChangeShapeType="1"/>
          </p:cNvSpPr>
          <p:nvPr/>
        </p:nvSpPr>
        <p:spPr bwMode="auto">
          <a:xfrm>
            <a:off x="8112125" y="2308225"/>
            <a:ext cx="0" cy="2767013"/>
          </a:xfrm>
          <a:prstGeom prst="line">
            <a:avLst/>
          </a:prstGeom>
          <a:noFill/>
          <a:ln w="9525">
            <a:noFill/>
            <a:round/>
            <a:headEnd/>
            <a:tailEnd/>
          </a:ln>
          <a:effectLst/>
        </p:spPr>
        <p:txBody>
          <a:bodyPr/>
          <a:lstStyle/>
          <a:p>
            <a:endParaRPr lang="en-US"/>
          </a:p>
        </p:txBody>
      </p:sp>
      <p:sp>
        <p:nvSpPr>
          <p:cNvPr id="67" name="Line 25"/>
          <p:cNvSpPr>
            <a:spLocks noChangeShapeType="1"/>
          </p:cNvSpPr>
          <p:nvPr/>
        </p:nvSpPr>
        <p:spPr bwMode="auto">
          <a:xfrm>
            <a:off x="6999288" y="2286000"/>
            <a:ext cx="1447800" cy="0"/>
          </a:xfrm>
          <a:prstGeom prst="line">
            <a:avLst/>
          </a:prstGeom>
          <a:noFill/>
          <a:ln w="9525">
            <a:noFill/>
            <a:round/>
            <a:headEnd/>
            <a:tailEnd/>
          </a:ln>
          <a:effectLst/>
        </p:spPr>
        <p:txBody>
          <a:bodyPr/>
          <a:lstStyle/>
          <a:p>
            <a:endParaRPr lang="en-US"/>
          </a:p>
        </p:txBody>
      </p:sp>
      <p:sp>
        <p:nvSpPr>
          <p:cNvPr id="68" name="Line 26"/>
          <p:cNvSpPr>
            <a:spLocks noChangeShapeType="1"/>
          </p:cNvSpPr>
          <p:nvPr/>
        </p:nvSpPr>
        <p:spPr bwMode="auto">
          <a:xfrm>
            <a:off x="6999288" y="5053013"/>
            <a:ext cx="1447800" cy="0"/>
          </a:xfrm>
          <a:prstGeom prst="line">
            <a:avLst/>
          </a:prstGeom>
          <a:noFill/>
          <a:ln w="9525">
            <a:noFill/>
            <a:round/>
            <a:headEnd/>
            <a:tailEnd/>
          </a:ln>
          <a:effectLst/>
        </p:spPr>
        <p:txBody>
          <a:bodyPr/>
          <a:lstStyle/>
          <a:p>
            <a:endParaRPr lang="en-US"/>
          </a:p>
        </p:txBody>
      </p:sp>
      <p:sp>
        <p:nvSpPr>
          <p:cNvPr id="69" name="Line 27"/>
          <p:cNvSpPr>
            <a:spLocks noChangeShapeType="1"/>
          </p:cNvSpPr>
          <p:nvPr/>
        </p:nvSpPr>
        <p:spPr bwMode="auto">
          <a:xfrm>
            <a:off x="6999288" y="2286000"/>
            <a:ext cx="0" cy="2767013"/>
          </a:xfrm>
          <a:prstGeom prst="line">
            <a:avLst/>
          </a:prstGeom>
          <a:noFill/>
          <a:ln w="9525">
            <a:noFill/>
            <a:round/>
            <a:headEnd/>
            <a:tailEnd/>
          </a:ln>
          <a:effectLst/>
        </p:spPr>
        <p:txBody>
          <a:bodyPr/>
          <a:lstStyle/>
          <a:p>
            <a:endParaRPr lang="en-US"/>
          </a:p>
        </p:txBody>
      </p:sp>
      <p:sp>
        <p:nvSpPr>
          <p:cNvPr id="70" name="Line 28"/>
          <p:cNvSpPr>
            <a:spLocks noChangeShapeType="1"/>
          </p:cNvSpPr>
          <p:nvPr/>
        </p:nvSpPr>
        <p:spPr bwMode="auto">
          <a:xfrm>
            <a:off x="8447088" y="2286000"/>
            <a:ext cx="0" cy="2767013"/>
          </a:xfrm>
          <a:prstGeom prst="line">
            <a:avLst/>
          </a:prstGeom>
          <a:noFill/>
          <a:ln w="9525">
            <a:noFill/>
            <a:round/>
            <a:headEnd/>
            <a:tailEnd/>
          </a:ln>
          <a:effectLst/>
        </p:spPr>
        <p:txBody>
          <a:bodyPr/>
          <a:lstStyle/>
          <a:p>
            <a:endParaRPr lang="en-US"/>
          </a:p>
        </p:txBody>
      </p:sp>
      <p:sp>
        <p:nvSpPr>
          <p:cNvPr id="71" name="Line 29"/>
          <p:cNvSpPr>
            <a:spLocks noChangeShapeType="1"/>
          </p:cNvSpPr>
          <p:nvPr/>
        </p:nvSpPr>
        <p:spPr bwMode="auto">
          <a:xfrm>
            <a:off x="5181600" y="2536825"/>
            <a:ext cx="0" cy="2767013"/>
          </a:xfrm>
          <a:prstGeom prst="line">
            <a:avLst/>
          </a:prstGeom>
          <a:noFill/>
          <a:ln w="9525">
            <a:noFill/>
            <a:round/>
            <a:headEnd/>
            <a:tailEnd/>
          </a:ln>
          <a:effectLst/>
        </p:spPr>
        <p:txBody>
          <a:bodyPr/>
          <a:lstStyle/>
          <a:p>
            <a:endParaRPr lang="en-US"/>
          </a:p>
        </p:txBody>
      </p:sp>
      <p:sp>
        <p:nvSpPr>
          <p:cNvPr id="72" name="Line 35"/>
          <p:cNvSpPr>
            <a:spLocks noChangeShapeType="1"/>
          </p:cNvSpPr>
          <p:nvPr/>
        </p:nvSpPr>
        <p:spPr bwMode="auto">
          <a:xfrm>
            <a:off x="5292725" y="2308225"/>
            <a:ext cx="0" cy="2767013"/>
          </a:xfrm>
          <a:prstGeom prst="line">
            <a:avLst/>
          </a:prstGeom>
          <a:noFill/>
          <a:ln w="9525">
            <a:noFill/>
            <a:round/>
            <a:headEnd/>
            <a:tailEnd/>
          </a:ln>
          <a:effectLst/>
        </p:spPr>
        <p:txBody>
          <a:bodyPr/>
          <a:lstStyle/>
          <a:p>
            <a:endParaRPr lang="en-US"/>
          </a:p>
        </p:txBody>
      </p:sp>
      <p:grpSp>
        <p:nvGrpSpPr>
          <p:cNvPr id="73" name="Group 54"/>
          <p:cNvGrpSpPr>
            <a:grpSpLocks/>
          </p:cNvGrpSpPr>
          <p:nvPr/>
        </p:nvGrpSpPr>
        <p:grpSpPr bwMode="auto">
          <a:xfrm>
            <a:off x="3205163" y="2308227"/>
            <a:ext cx="5241925" cy="1349376"/>
            <a:chOff x="2019" y="1454"/>
            <a:chExt cx="3302" cy="850"/>
          </a:xfrm>
        </p:grpSpPr>
        <p:sp>
          <p:nvSpPr>
            <p:cNvPr id="74" name="Freeform 12"/>
            <p:cNvSpPr>
              <a:spLocks/>
            </p:cNvSpPr>
            <p:nvPr/>
          </p:nvSpPr>
          <p:spPr bwMode="auto">
            <a:xfrm rot="2380241">
              <a:off x="2019" y="1584"/>
              <a:ext cx="75" cy="720"/>
            </a:xfrm>
            <a:custGeom>
              <a:avLst/>
              <a:gdLst/>
              <a:ahLst/>
              <a:cxnLst>
                <a:cxn ang="0">
                  <a:pos x="17" y="2"/>
                </a:cxn>
                <a:cxn ang="0">
                  <a:pos x="0" y="1"/>
                </a:cxn>
                <a:cxn ang="0">
                  <a:pos x="0" y="1"/>
                </a:cxn>
                <a:cxn ang="0">
                  <a:pos x="0" y="128"/>
                </a:cxn>
                <a:cxn ang="0">
                  <a:pos x="17" y="2"/>
                </a:cxn>
              </a:cxnLst>
              <a:rect l="0" t="0" r="r" b="b"/>
              <a:pathLst>
                <a:path w="17" h="128">
                  <a:moveTo>
                    <a:pt x="17" y="2"/>
                  </a:moveTo>
                  <a:cubicBezTo>
                    <a:pt x="12" y="1"/>
                    <a:pt x="6" y="1"/>
                    <a:pt x="0" y="1"/>
                  </a:cubicBezTo>
                  <a:cubicBezTo>
                    <a:pt x="0" y="0"/>
                    <a:pt x="0" y="1"/>
                    <a:pt x="0" y="1"/>
                  </a:cubicBezTo>
                  <a:lnTo>
                    <a:pt x="0" y="128"/>
                  </a:lnTo>
                  <a:lnTo>
                    <a:pt x="17" y="2"/>
                  </a:lnTo>
                  <a:close/>
                </a:path>
              </a:pathLst>
            </a:custGeom>
            <a:solidFill>
              <a:srgbClr val="92D050"/>
            </a:solidFill>
            <a:ln w="9525">
              <a:solidFill>
                <a:srgbClr val="000000"/>
              </a:solidFill>
              <a:prstDash val="solid"/>
              <a:round/>
              <a:headEnd/>
              <a:tailEnd/>
            </a:ln>
          </p:spPr>
          <p:txBody>
            <a:bodyPr/>
            <a:lstStyle/>
            <a:p>
              <a:endParaRPr lang="en-US"/>
            </a:p>
          </p:txBody>
        </p:sp>
        <p:grpSp>
          <p:nvGrpSpPr>
            <p:cNvPr id="75" name="Group 47"/>
            <p:cNvGrpSpPr>
              <a:grpSpLocks/>
            </p:cNvGrpSpPr>
            <p:nvPr/>
          </p:nvGrpSpPr>
          <p:grpSpPr bwMode="auto">
            <a:xfrm>
              <a:off x="3168" y="1454"/>
              <a:ext cx="2153" cy="249"/>
              <a:chOff x="3168" y="1454"/>
              <a:chExt cx="2153" cy="249"/>
            </a:xfrm>
          </p:grpSpPr>
          <p:sp>
            <p:nvSpPr>
              <p:cNvPr id="76" name="Rectangle 36"/>
              <p:cNvSpPr>
                <a:spLocks noChangeArrowheads="1"/>
              </p:cNvSpPr>
              <p:nvPr/>
            </p:nvSpPr>
            <p:spPr bwMode="auto">
              <a:xfrm>
                <a:off x="4409" y="1454"/>
                <a:ext cx="912" cy="249"/>
              </a:xfrm>
              <a:prstGeom prst="rect">
                <a:avLst/>
              </a:prstGeom>
              <a:noFill/>
              <a:ln w="9525">
                <a:noFill/>
                <a:miter lim="800000"/>
                <a:headEnd/>
                <a:tailEnd/>
              </a:ln>
              <a:effectLst/>
            </p:spPr>
            <p:txBody>
              <a:bodyPr anchor="b"/>
              <a:lstStyle/>
              <a:p>
                <a:pPr algn="r"/>
                <a:r>
                  <a:rPr lang="en-US" dirty="0">
                    <a:solidFill>
                      <a:srgbClr val="92D050"/>
                    </a:solidFill>
                    <a:latin typeface="Calibri" pitchFamily="34" charset="0"/>
                  </a:rPr>
                  <a:t>6 KB</a:t>
                </a:r>
                <a:endParaRPr lang="en-US" dirty="0">
                  <a:solidFill>
                    <a:srgbClr val="92D050"/>
                  </a:solidFill>
                </a:endParaRPr>
              </a:p>
            </p:txBody>
          </p:sp>
          <p:sp>
            <p:nvSpPr>
              <p:cNvPr id="77" name="Rectangle 37"/>
              <p:cNvSpPr>
                <a:spLocks noChangeArrowheads="1"/>
              </p:cNvSpPr>
              <p:nvPr/>
            </p:nvSpPr>
            <p:spPr bwMode="auto">
              <a:xfrm>
                <a:off x="3319" y="1454"/>
                <a:ext cx="1536" cy="249"/>
              </a:xfrm>
              <a:prstGeom prst="rect">
                <a:avLst/>
              </a:prstGeom>
              <a:noFill/>
              <a:ln w="9525">
                <a:noFill/>
                <a:miter lim="800000"/>
                <a:headEnd/>
                <a:tailEnd/>
              </a:ln>
              <a:effectLst/>
            </p:spPr>
            <p:txBody>
              <a:bodyPr anchor="b"/>
              <a:lstStyle/>
              <a:p>
                <a:r>
                  <a:rPr lang="en-US" dirty="0">
                    <a:solidFill>
                      <a:srgbClr val="92D050"/>
                    </a:solidFill>
                    <a:latin typeface="Calibri" pitchFamily="34" charset="0"/>
                  </a:rPr>
                  <a:t>String searching</a:t>
                </a:r>
                <a:endParaRPr lang="en-US" dirty="0">
                  <a:solidFill>
                    <a:srgbClr val="92D050"/>
                  </a:solidFill>
                </a:endParaRPr>
              </a:p>
            </p:txBody>
          </p:sp>
          <p:sp>
            <p:nvSpPr>
              <p:cNvPr id="78" name="Rectangle 38"/>
              <p:cNvSpPr>
                <a:spLocks noChangeArrowheads="1"/>
              </p:cNvSpPr>
              <p:nvPr/>
            </p:nvSpPr>
            <p:spPr bwMode="auto">
              <a:xfrm>
                <a:off x="3168" y="1543"/>
                <a:ext cx="96" cy="96"/>
              </a:xfrm>
              <a:prstGeom prst="rect">
                <a:avLst/>
              </a:prstGeom>
              <a:solidFill>
                <a:srgbClr val="92D050"/>
              </a:solidFill>
              <a:ln w="9525">
                <a:solidFill>
                  <a:schemeClr val="tx1"/>
                </a:solidFill>
                <a:miter lim="800000"/>
                <a:headEnd/>
                <a:tailEnd/>
              </a:ln>
              <a:effectLst/>
            </p:spPr>
            <p:txBody>
              <a:bodyPr wrap="none" anchor="ctr"/>
              <a:lstStyle/>
              <a:p>
                <a:endParaRPr lang="en-US" dirty="0">
                  <a:solidFill>
                    <a:srgbClr val="92D050"/>
                  </a:solidFill>
                </a:endParaRPr>
              </a:p>
            </p:txBody>
          </p:sp>
        </p:grpSp>
      </p:grpSp>
      <p:grpSp>
        <p:nvGrpSpPr>
          <p:cNvPr id="79" name="Group 55"/>
          <p:cNvGrpSpPr>
            <a:grpSpLocks/>
          </p:cNvGrpSpPr>
          <p:nvPr/>
        </p:nvGrpSpPr>
        <p:grpSpPr bwMode="auto">
          <a:xfrm>
            <a:off x="2743200" y="2703513"/>
            <a:ext cx="5703888" cy="604837"/>
            <a:chOff x="1728" y="1703"/>
            <a:chExt cx="3593" cy="381"/>
          </a:xfrm>
        </p:grpSpPr>
        <p:sp>
          <p:nvSpPr>
            <p:cNvPr id="80" name="Freeform 13"/>
            <p:cNvSpPr>
              <a:spLocks/>
            </p:cNvSpPr>
            <p:nvPr/>
          </p:nvSpPr>
          <p:spPr bwMode="auto">
            <a:xfrm rot="3131970">
              <a:off x="2061" y="1649"/>
              <a:ext cx="102" cy="768"/>
            </a:xfrm>
            <a:custGeom>
              <a:avLst/>
              <a:gdLst/>
              <a:ahLst/>
              <a:cxnLst>
                <a:cxn ang="0">
                  <a:pos x="17" y="2"/>
                </a:cxn>
                <a:cxn ang="0">
                  <a:pos x="0" y="1"/>
                </a:cxn>
                <a:cxn ang="0">
                  <a:pos x="0" y="1"/>
                </a:cxn>
                <a:cxn ang="0">
                  <a:pos x="0" y="128"/>
                </a:cxn>
                <a:cxn ang="0">
                  <a:pos x="17" y="2"/>
                </a:cxn>
              </a:cxnLst>
              <a:rect l="0" t="0" r="r" b="b"/>
              <a:pathLst>
                <a:path w="17" h="128">
                  <a:moveTo>
                    <a:pt x="17" y="2"/>
                  </a:moveTo>
                  <a:cubicBezTo>
                    <a:pt x="12" y="1"/>
                    <a:pt x="6" y="1"/>
                    <a:pt x="0" y="1"/>
                  </a:cubicBezTo>
                  <a:cubicBezTo>
                    <a:pt x="0" y="0"/>
                    <a:pt x="0" y="1"/>
                    <a:pt x="0" y="1"/>
                  </a:cubicBezTo>
                  <a:lnTo>
                    <a:pt x="0" y="128"/>
                  </a:lnTo>
                  <a:lnTo>
                    <a:pt x="17" y="2"/>
                  </a:lnTo>
                  <a:close/>
                </a:path>
              </a:pathLst>
            </a:custGeom>
            <a:solidFill>
              <a:srgbClr val="FF7C80"/>
            </a:solidFill>
            <a:ln w="9525">
              <a:solidFill>
                <a:srgbClr val="000000"/>
              </a:solidFill>
              <a:prstDash val="solid"/>
              <a:round/>
              <a:headEnd/>
              <a:tailEnd/>
            </a:ln>
          </p:spPr>
          <p:txBody>
            <a:bodyPr/>
            <a:lstStyle/>
            <a:p>
              <a:endParaRPr lang="en-US"/>
            </a:p>
          </p:txBody>
        </p:sp>
        <p:grpSp>
          <p:nvGrpSpPr>
            <p:cNvPr id="81" name="Group 48"/>
            <p:cNvGrpSpPr>
              <a:grpSpLocks/>
            </p:cNvGrpSpPr>
            <p:nvPr/>
          </p:nvGrpSpPr>
          <p:grpSpPr bwMode="auto">
            <a:xfrm>
              <a:off x="3168" y="1703"/>
              <a:ext cx="2153" cy="249"/>
              <a:chOff x="3168" y="1703"/>
              <a:chExt cx="2153" cy="249"/>
            </a:xfrm>
          </p:grpSpPr>
          <p:sp>
            <p:nvSpPr>
              <p:cNvPr id="82" name="Rectangle 39"/>
              <p:cNvSpPr>
                <a:spLocks noChangeArrowheads="1"/>
              </p:cNvSpPr>
              <p:nvPr/>
            </p:nvSpPr>
            <p:spPr bwMode="auto">
              <a:xfrm>
                <a:off x="4409" y="1703"/>
                <a:ext cx="912" cy="249"/>
              </a:xfrm>
              <a:prstGeom prst="rect">
                <a:avLst/>
              </a:prstGeom>
              <a:noFill/>
              <a:ln w="9525">
                <a:noFill/>
                <a:miter lim="800000"/>
                <a:headEnd/>
                <a:tailEnd/>
              </a:ln>
              <a:effectLst/>
            </p:spPr>
            <p:txBody>
              <a:bodyPr anchor="b"/>
              <a:lstStyle/>
              <a:p>
                <a:pPr algn="r"/>
                <a:r>
                  <a:rPr lang="en-US">
                    <a:solidFill>
                      <a:srgbClr val="FF7C80"/>
                    </a:solidFill>
                    <a:latin typeface="Calibri" pitchFamily="34" charset="0"/>
                  </a:rPr>
                  <a:t>511 KB</a:t>
                </a:r>
                <a:endParaRPr lang="en-US">
                  <a:solidFill>
                    <a:srgbClr val="FF7C80"/>
                  </a:solidFill>
                </a:endParaRPr>
              </a:p>
            </p:txBody>
          </p:sp>
          <p:sp>
            <p:nvSpPr>
              <p:cNvPr id="83" name="Rectangle 40"/>
              <p:cNvSpPr>
                <a:spLocks noChangeArrowheads="1"/>
              </p:cNvSpPr>
              <p:nvPr/>
            </p:nvSpPr>
            <p:spPr bwMode="auto">
              <a:xfrm>
                <a:off x="3319" y="1703"/>
                <a:ext cx="1536" cy="249"/>
              </a:xfrm>
              <a:prstGeom prst="rect">
                <a:avLst/>
              </a:prstGeom>
              <a:noFill/>
              <a:ln w="9525">
                <a:noFill/>
                <a:miter lim="800000"/>
                <a:headEnd/>
                <a:tailEnd/>
              </a:ln>
              <a:effectLst/>
            </p:spPr>
            <p:txBody>
              <a:bodyPr anchor="b"/>
              <a:lstStyle/>
              <a:p>
                <a:r>
                  <a:rPr lang="en-US" dirty="0">
                    <a:solidFill>
                      <a:srgbClr val="FF7C80"/>
                    </a:solidFill>
                    <a:latin typeface="Calibri" pitchFamily="34" charset="0"/>
                  </a:rPr>
                  <a:t>X-Raying</a:t>
                </a:r>
                <a:endParaRPr lang="en-US" dirty="0">
                  <a:solidFill>
                    <a:srgbClr val="FF7C80"/>
                  </a:solidFill>
                </a:endParaRPr>
              </a:p>
            </p:txBody>
          </p:sp>
          <p:sp>
            <p:nvSpPr>
              <p:cNvPr id="84" name="Rectangle 41"/>
              <p:cNvSpPr>
                <a:spLocks noChangeArrowheads="1"/>
              </p:cNvSpPr>
              <p:nvPr/>
            </p:nvSpPr>
            <p:spPr bwMode="auto">
              <a:xfrm>
                <a:off x="3168" y="1790"/>
                <a:ext cx="96" cy="96"/>
              </a:xfrm>
              <a:prstGeom prst="rect">
                <a:avLst/>
              </a:prstGeom>
              <a:solidFill>
                <a:srgbClr val="FF7C80"/>
              </a:solidFill>
              <a:ln w="9525">
                <a:solidFill>
                  <a:srgbClr val="FF7C80"/>
                </a:solidFill>
                <a:miter lim="800000"/>
                <a:headEnd/>
                <a:tailEnd/>
              </a:ln>
              <a:effectLst/>
            </p:spPr>
            <p:txBody>
              <a:bodyPr wrap="none" anchor="ctr"/>
              <a:lstStyle/>
              <a:p>
                <a:pPr algn="ctr" eaLnBrk="0" fontAlgn="base" hangingPunct="0"/>
                <a:endParaRPr lang="en-US" sz="1800">
                  <a:solidFill>
                    <a:srgbClr val="FF7C80"/>
                  </a:solidFill>
                </a:endParaRPr>
              </a:p>
            </p:txBody>
          </p:sp>
        </p:grpSp>
      </p:grpSp>
      <p:grpSp>
        <p:nvGrpSpPr>
          <p:cNvPr id="85" name="Group 56"/>
          <p:cNvGrpSpPr>
            <a:grpSpLocks/>
          </p:cNvGrpSpPr>
          <p:nvPr/>
        </p:nvGrpSpPr>
        <p:grpSpPr bwMode="auto">
          <a:xfrm>
            <a:off x="2857500" y="3098800"/>
            <a:ext cx="5589588" cy="433388"/>
            <a:chOff x="1800" y="1952"/>
            <a:chExt cx="3521" cy="273"/>
          </a:xfrm>
        </p:grpSpPr>
        <p:sp>
          <p:nvSpPr>
            <p:cNvPr id="86" name="Freeform 8"/>
            <p:cNvSpPr>
              <a:spLocks/>
            </p:cNvSpPr>
            <p:nvPr/>
          </p:nvSpPr>
          <p:spPr bwMode="auto">
            <a:xfrm rot="3131970">
              <a:off x="2067" y="1736"/>
              <a:ext cx="222" cy="756"/>
            </a:xfrm>
            <a:custGeom>
              <a:avLst/>
              <a:gdLst/>
              <a:ahLst/>
              <a:cxnLst>
                <a:cxn ang="0">
                  <a:pos x="37" y="4"/>
                </a:cxn>
                <a:cxn ang="0">
                  <a:pos x="17" y="0"/>
                </a:cxn>
                <a:cxn ang="0">
                  <a:pos x="0" y="126"/>
                </a:cxn>
                <a:cxn ang="0">
                  <a:pos x="37" y="4"/>
                </a:cxn>
              </a:cxnLst>
              <a:rect l="0" t="0" r="r" b="b"/>
              <a:pathLst>
                <a:path w="37" h="126">
                  <a:moveTo>
                    <a:pt x="37" y="4"/>
                  </a:moveTo>
                  <a:cubicBezTo>
                    <a:pt x="30" y="2"/>
                    <a:pt x="24" y="1"/>
                    <a:pt x="17" y="0"/>
                  </a:cubicBezTo>
                  <a:lnTo>
                    <a:pt x="0" y="126"/>
                  </a:lnTo>
                  <a:lnTo>
                    <a:pt x="37" y="4"/>
                  </a:lnTo>
                  <a:close/>
                </a:path>
              </a:pathLst>
            </a:custGeom>
            <a:solidFill>
              <a:srgbClr val="FFFFCC"/>
            </a:solidFill>
            <a:ln w="9525">
              <a:solidFill>
                <a:srgbClr val="000000"/>
              </a:solidFill>
              <a:prstDash val="solid"/>
              <a:round/>
              <a:headEnd/>
              <a:tailEnd/>
            </a:ln>
          </p:spPr>
          <p:txBody>
            <a:bodyPr/>
            <a:lstStyle/>
            <a:p>
              <a:endParaRPr lang="en-US"/>
            </a:p>
          </p:txBody>
        </p:sp>
        <p:grpSp>
          <p:nvGrpSpPr>
            <p:cNvPr id="87" name="Group 49"/>
            <p:cNvGrpSpPr>
              <a:grpSpLocks/>
            </p:cNvGrpSpPr>
            <p:nvPr/>
          </p:nvGrpSpPr>
          <p:grpSpPr bwMode="auto">
            <a:xfrm>
              <a:off x="3168" y="1952"/>
              <a:ext cx="2153" cy="249"/>
              <a:chOff x="3168" y="1952"/>
              <a:chExt cx="2153" cy="249"/>
            </a:xfrm>
          </p:grpSpPr>
          <p:sp>
            <p:nvSpPr>
              <p:cNvPr id="88" name="Rectangle 24"/>
              <p:cNvSpPr>
                <a:spLocks noChangeArrowheads="1"/>
              </p:cNvSpPr>
              <p:nvPr/>
            </p:nvSpPr>
            <p:spPr bwMode="auto">
              <a:xfrm>
                <a:off x="4409" y="1952"/>
                <a:ext cx="912" cy="249"/>
              </a:xfrm>
              <a:prstGeom prst="rect">
                <a:avLst/>
              </a:prstGeom>
              <a:noFill/>
              <a:ln w="9525">
                <a:noFill/>
                <a:miter lim="800000"/>
                <a:headEnd/>
                <a:tailEnd/>
              </a:ln>
              <a:effectLst/>
            </p:spPr>
            <p:txBody>
              <a:bodyPr anchor="b"/>
              <a:lstStyle/>
              <a:p>
                <a:pPr algn="r"/>
                <a:r>
                  <a:rPr lang="en-US">
                    <a:solidFill>
                      <a:srgbClr val="FFFFCC"/>
                    </a:solidFill>
                    <a:latin typeface="Calibri" pitchFamily="34" charset="0"/>
                  </a:rPr>
                  <a:t>629 KB</a:t>
                </a:r>
                <a:endParaRPr lang="en-US">
                  <a:solidFill>
                    <a:srgbClr val="FFFFCC"/>
                  </a:solidFill>
                </a:endParaRPr>
              </a:p>
            </p:txBody>
          </p:sp>
          <p:sp>
            <p:nvSpPr>
              <p:cNvPr id="89" name="Rectangle 34"/>
              <p:cNvSpPr>
                <a:spLocks noChangeArrowheads="1"/>
              </p:cNvSpPr>
              <p:nvPr/>
            </p:nvSpPr>
            <p:spPr bwMode="auto">
              <a:xfrm>
                <a:off x="3319" y="1952"/>
                <a:ext cx="1536" cy="249"/>
              </a:xfrm>
              <a:prstGeom prst="rect">
                <a:avLst/>
              </a:prstGeom>
              <a:noFill/>
              <a:ln w="9525">
                <a:noFill/>
                <a:miter lim="800000"/>
                <a:headEnd/>
                <a:tailEnd/>
              </a:ln>
              <a:effectLst/>
            </p:spPr>
            <p:txBody>
              <a:bodyPr anchor="b"/>
              <a:lstStyle/>
              <a:p>
                <a:r>
                  <a:rPr lang="en-US" dirty="0" smtClean="0">
                    <a:solidFill>
                      <a:srgbClr val="FFFFCC"/>
                    </a:solidFill>
                    <a:latin typeface="Calibri" pitchFamily="34" charset="0"/>
                  </a:rPr>
                  <a:t>Hashes</a:t>
                </a:r>
                <a:endParaRPr lang="en-US" dirty="0">
                  <a:solidFill>
                    <a:srgbClr val="FFFFCC"/>
                  </a:solidFill>
                </a:endParaRPr>
              </a:p>
            </p:txBody>
          </p:sp>
          <p:sp>
            <p:nvSpPr>
              <p:cNvPr id="90" name="Rectangle 42"/>
              <p:cNvSpPr>
                <a:spLocks noChangeArrowheads="1"/>
              </p:cNvSpPr>
              <p:nvPr/>
            </p:nvSpPr>
            <p:spPr bwMode="auto">
              <a:xfrm>
                <a:off x="3168" y="2044"/>
                <a:ext cx="96" cy="96"/>
              </a:xfrm>
              <a:prstGeom prst="rect">
                <a:avLst/>
              </a:prstGeom>
              <a:solidFill>
                <a:srgbClr val="FFFFCC"/>
              </a:solidFill>
              <a:ln w="9525">
                <a:solidFill>
                  <a:srgbClr val="FFFFCC"/>
                </a:solidFill>
                <a:miter lim="800000"/>
                <a:headEnd/>
                <a:tailEnd/>
              </a:ln>
              <a:effectLst/>
            </p:spPr>
            <p:txBody>
              <a:bodyPr wrap="none" anchor="ctr"/>
              <a:lstStyle/>
              <a:p>
                <a:endParaRPr lang="en-US"/>
              </a:p>
            </p:txBody>
          </p:sp>
        </p:grpSp>
      </p:grpSp>
      <p:grpSp>
        <p:nvGrpSpPr>
          <p:cNvPr id="91" name="Group 57"/>
          <p:cNvGrpSpPr>
            <a:grpSpLocks/>
          </p:cNvGrpSpPr>
          <p:nvPr/>
        </p:nvGrpSpPr>
        <p:grpSpPr bwMode="auto">
          <a:xfrm>
            <a:off x="2944813" y="3248025"/>
            <a:ext cx="5502275" cy="641350"/>
            <a:chOff x="1855" y="2046"/>
            <a:chExt cx="3466" cy="404"/>
          </a:xfrm>
        </p:grpSpPr>
        <p:sp>
          <p:nvSpPr>
            <p:cNvPr id="92" name="Freeform 9"/>
            <p:cNvSpPr>
              <a:spLocks/>
            </p:cNvSpPr>
            <p:nvPr/>
          </p:nvSpPr>
          <p:spPr bwMode="auto">
            <a:xfrm rot="3131970">
              <a:off x="2065" y="1836"/>
              <a:ext cx="312" cy="732"/>
            </a:xfrm>
            <a:custGeom>
              <a:avLst/>
              <a:gdLst/>
              <a:ahLst/>
              <a:cxnLst>
                <a:cxn ang="0">
                  <a:pos x="52" y="5"/>
                </a:cxn>
                <a:cxn ang="0">
                  <a:pos x="37" y="0"/>
                </a:cxn>
                <a:cxn ang="0">
                  <a:pos x="0" y="122"/>
                </a:cxn>
                <a:cxn ang="0">
                  <a:pos x="52" y="5"/>
                </a:cxn>
              </a:cxnLst>
              <a:rect l="0" t="0" r="r" b="b"/>
              <a:pathLst>
                <a:path w="52" h="122">
                  <a:moveTo>
                    <a:pt x="52" y="5"/>
                  </a:moveTo>
                  <a:cubicBezTo>
                    <a:pt x="47" y="3"/>
                    <a:pt x="42" y="1"/>
                    <a:pt x="37" y="0"/>
                  </a:cubicBezTo>
                  <a:lnTo>
                    <a:pt x="0" y="122"/>
                  </a:lnTo>
                  <a:lnTo>
                    <a:pt x="52" y="5"/>
                  </a:lnTo>
                  <a:close/>
                </a:path>
              </a:pathLst>
            </a:custGeom>
            <a:solidFill>
              <a:srgbClr val="11C556"/>
            </a:solidFill>
            <a:ln w="9525">
              <a:solidFill>
                <a:srgbClr val="000000"/>
              </a:solidFill>
              <a:prstDash val="solid"/>
              <a:round/>
              <a:headEnd/>
              <a:tailEnd/>
            </a:ln>
          </p:spPr>
          <p:txBody>
            <a:bodyPr/>
            <a:lstStyle/>
            <a:p>
              <a:endParaRPr lang="en-US"/>
            </a:p>
          </p:txBody>
        </p:sp>
        <p:grpSp>
          <p:nvGrpSpPr>
            <p:cNvPr id="93" name="Group 50"/>
            <p:cNvGrpSpPr>
              <a:grpSpLocks/>
            </p:cNvGrpSpPr>
            <p:nvPr/>
          </p:nvGrpSpPr>
          <p:grpSpPr bwMode="auto">
            <a:xfrm>
              <a:off x="3168" y="2201"/>
              <a:ext cx="2153" cy="249"/>
              <a:chOff x="3168" y="2201"/>
              <a:chExt cx="2153" cy="249"/>
            </a:xfrm>
          </p:grpSpPr>
          <p:sp>
            <p:nvSpPr>
              <p:cNvPr id="94" name="Rectangle 23"/>
              <p:cNvSpPr>
                <a:spLocks noChangeArrowheads="1"/>
              </p:cNvSpPr>
              <p:nvPr/>
            </p:nvSpPr>
            <p:spPr bwMode="auto">
              <a:xfrm>
                <a:off x="4409" y="2201"/>
                <a:ext cx="912" cy="249"/>
              </a:xfrm>
              <a:prstGeom prst="rect">
                <a:avLst/>
              </a:prstGeom>
              <a:noFill/>
              <a:ln w="9525">
                <a:noFill/>
                <a:miter lim="800000"/>
                <a:headEnd/>
                <a:tailEnd/>
              </a:ln>
              <a:effectLst/>
            </p:spPr>
            <p:txBody>
              <a:bodyPr anchor="b"/>
              <a:lstStyle/>
              <a:p>
                <a:pPr algn="r"/>
                <a:r>
                  <a:rPr lang="en-US">
                    <a:solidFill>
                      <a:srgbClr val="11C556"/>
                    </a:solidFill>
                    <a:latin typeface="Calibri" pitchFamily="34" charset="0"/>
                  </a:rPr>
                  <a:t>440 KB</a:t>
                </a:r>
                <a:endParaRPr lang="en-US">
                  <a:solidFill>
                    <a:srgbClr val="11C556"/>
                  </a:solidFill>
                </a:endParaRPr>
              </a:p>
            </p:txBody>
          </p:sp>
          <p:sp>
            <p:nvSpPr>
              <p:cNvPr id="95" name="Rectangle 33"/>
              <p:cNvSpPr>
                <a:spLocks noChangeArrowheads="1"/>
              </p:cNvSpPr>
              <p:nvPr/>
            </p:nvSpPr>
            <p:spPr bwMode="auto">
              <a:xfrm>
                <a:off x="3319" y="2201"/>
                <a:ext cx="1536" cy="249"/>
              </a:xfrm>
              <a:prstGeom prst="rect">
                <a:avLst/>
              </a:prstGeom>
              <a:noFill/>
              <a:ln w="9525">
                <a:noFill/>
                <a:miter lim="800000"/>
                <a:headEnd/>
                <a:tailEnd/>
              </a:ln>
              <a:effectLst/>
            </p:spPr>
            <p:txBody>
              <a:bodyPr anchor="b"/>
              <a:lstStyle/>
              <a:p>
                <a:r>
                  <a:rPr lang="en-US" dirty="0">
                    <a:solidFill>
                      <a:srgbClr val="11C556"/>
                    </a:solidFill>
                    <a:latin typeface="Calibri" pitchFamily="34" charset="0"/>
                  </a:rPr>
                  <a:t>OBJ, P-Code</a:t>
                </a:r>
                <a:endParaRPr lang="en-US" dirty="0">
                  <a:solidFill>
                    <a:srgbClr val="11C556"/>
                  </a:solidFill>
                </a:endParaRPr>
              </a:p>
            </p:txBody>
          </p:sp>
          <p:sp>
            <p:nvSpPr>
              <p:cNvPr id="96" name="Rectangle 43"/>
              <p:cNvSpPr>
                <a:spLocks noChangeArrowheads="1"/>
              </p:cNvSpPr>
              <p:nvPr/>
            </p:nvSpPr>
            <p:spPr bwMode="auto">
              <a:xfrm>
                <a:off x="3168" y="2291"/>
                <a:ext cx="96" cy="96"/>
              </a:xfrm>
              <a:prstGeom prst="rect">
                <a:avLst/>
              </a:prstGeom>
              <a:solidFill>
                <a:srgbClr val="11C556"/>
              </a:solidFill>
              <a:ln w="9525">
                <a:solidFill>
                  <a:srgbClr val="11C556"/>
                </a:solidFill>
                <a:miter lim="800000"/>
                <a:headEnd/>
                <a:tailEnd/>
              </a:ln>
              <a:effectLst/>
            </p:spPr>
            <p:txBody>
              <a:bodyPr wrap="none" anchor="ctr"/>
              <a:lstStyle/>
              <a:p>
                <a:pPr algn="ctr" fontAlgn="base"/>
                <a:endParaRPr lang="en-US" sz="1800">
                  <a:solidFill>
                    <a:schemeClr val="tx2"/>
                  </a:solidFill>
                </a:endParaRPr>
              </a:p>
            </p:txBody>
          </p:sp>
        </p:grpSp>
      </p:grpSp>
      <p:grpSp>
        <p:nvGrpSpPr>
          <p:cNvPr id="97" name="Group 58"/>
          <p:cNvGrpSpPr>
            <a:grpSpLocks/>
          </p:cNvGrpSpPr>
          <p:nvPr/>
        </p:nvGrpSpPr>
        <p:grpSpPr bwMode="auto">
          <a:xfrm>
            <a:off x="2989263" y="3351213"/>
            <a:ext cx="5457825" cy="933450"/>
            <a:chOff x="1883" y="2111"/>
            <a:chExt cx="3438" cy="588"/>
          </a:xfrm>
        </p:grpSpPr>
        <p:sp>
          <p:nvSpPr>
            <p:cNvPr id="98" name="Freeform 10"/>
            <p:cNvSpPr>
              <a:spLocks/>
            </p:cNvSpPr>
            <p:nvPr/>
          </p:nvSpPr>
          <p:spPr bwMode="auto">
            <a:xfrm rot="3328199">
              <a:off x="2033" y="1961"/>
              <a:ext cx="402" cy="702"/>
            </a:xfrm>
            <a:custGeom>
              <a:avLst/>
              <a:gdLst/>
              <a:ahLst/>
              <a:cxnLst>
                <a:cxn ang="0">
                  <a:pos x="67" y="8"/>
                </a:cxn>
                <a:cxn ang="0">
                  <a:pos x="52" y="0"/>
                </a:cxn>
                <a:cxn ang="0">
                  <a:pos x="0" y="117"/>
                </a:cxn>
                <a:cxn ang="0">
                  <a:pos x="67" y="8"/>
                </a:cxn>
              </a:cxnLst>
              <a:rect l="0" t="0" r="r" b="b"/>
              <a:pathLst>
                <a:path w="67" h="117">
                  <a:moveTo>
                    <a:pt x="67" y="8"/>
                  </a:moveTo>
                  <a:cubicBezTo>
                    <a:pt x="62" y="5"/>
                    <a:pt x="57" y="3"/>
                    <a:pt x="52" y="0"/>
                  </a:cubicBezTo>
                  <a:lnTo>
                    <a:pt x="0" y="117"/>
                  </a:lnTo>
                  <a:lnTo>
                    <a:pt x="67" y="8"/>
                  </a:lnTo>
                  <a:close/>
                </a:path>
              </a:pathLst>
            </a:custGeom>
            <a:solidFill>
              <a:srgbClr val="FF0066"/>
            </a:solidFill>
            <a:ln w="9525">
              <a:solidFill>
                <a:srgbClr val="000000"/>
              </a:solidFill>
              <a:prstDash val="solid"/>
              <a:round/>
              <a:headEnd/>
              <a:tailEnd/>
            </a:ln>
          </p:spPr>
          <p:txBody>
            <a:bodyPr/>
            <a:lstStyle/>
            <a:p>
              <a:endParaRPr lang="en-US"/>
            </a:p>
          </p:txBody>
        </p:sp>
        <p:grpSp>
          <p:nvGrpSpPr>
            <p:cNvPr id="99" name="Group 51"/>
            <p:cNvGrpSpPr>
              <a:grpSpLocks/>
            </p:cNvGrpSpPr>
            <p:nvPr/>
          </p:nvGrpSpPr>
          <p:grpSpPr bwMode="auto">
            <a:xfrm>
              <a:off x="3168" y="2450"/>
              <a:ext cx="2153" cy="249"/>
              <a:chOff x="3168" y="2450"/>
              <a:chExt cx="2153" cy="249"/>
            </a:xfrm>
          </p:grpSpPr>
          <p:sp>
            <p:nvSpPr>
              <p:cNvPr id="100" name="Rectangle 22"/>
              <p:cNvSpPr>
                <a:spLocks noChangeArrowheads="1"/>
              </p:cNvSpPr>
              <p:nvPr/>
            </p:nvSpPr>
            <p:spPr bwMode="auto">
              <a:xfrm>
                <a:off x="4409" y="2450"/>
                <a:ext cx="912" cy="249"/>
              </a:xfrm>
              <a:prstGeom prst="rect">
                <a:avLst/>
              </a:prstGeom>
              <a:noFill/>
              <a:ln w="9525">
                <a:noFill/>
                <a:miter lim="800000"/>
                <a:headEnd/>
                <a:tailEnd/>
              </a:ln>
              <a:effectLst/>
            </p:spPr>
            <p:txBody>
              <a:bodyPr anchor="b"/>
              <a:lstStyle/>
              <a:p>
                <a:pPr algn="r"/>
                <a:r>
                  <a:rPr lang="en-US">
                    <a:solidFill>
                      <a:srgbClr val="FF0066"/>
                    </a:solidFill>
                    <a:latin typeface="Calibri" pitchFamily="34" charset="0"/>
                  </a:rPr>
                  <a:t>593 KB</a:t>
                </a:r>
                <a:endParaRPr lang="en-US">
                  <a:solidFill>
                    <a:srgbClr val="FF0066"/>
                  </a:solidFill>
                </a:endParaRPr>
              </a:p>
            </p:txBody>
          </p:sp>
          <p:sp>
            <p:nvSpPr>
              <p:cNvPr id="101" name="Rectangle 32"/>
              <p:cNvSpPr>
                <a:spLocks noChangeArrowheads="1"/>
              </p:cNvSpPr>
              <p:nvPr/>
            </p:nvSpPr>
            <p:spPr bwMode="auto">
              <a:xfrm>
                <a:off x="3319" y="2450"/>
                <a:ext cx="1536" cy="249"/>
              </a:xfrm>
              <a:prstGeom prst="rect">
                <a:avLst/>
              </a:prstGeom>
              <a:noFill/>
              <a:ln w="9525">
                <a:noFill/>
                <a:miter lim="800000"/>
                <a:headEnd/>
                <a:tailEnd/>
              </a:ln>
              <a:effectLst/>
            </p:spPr>
            <p:txBody>
              <a:bodyPr anchor="b"/>
              <a:lstStyle/>
              <a:p>
                <a:r>
                  <a:rPr lang="en-US" dirty="0">
                    <a:solidFill>
                      <a:srgbClr val="FF0066"/>
                    </a:solidFill>
                    <a:latin typeface="Calibri" pitchFamily="34" charset="0"/>
                  </a:rPr>
                  <a:t>Macros</a:t>
                </a:r>
                <a:endParaRPr lang="en-US" dirty="0">
                  <a:solidFill>
                    <a:srgbClr val="FF0066"/>
                  </a:solidFill>
                </a:endParaRPr>
              </a:p>
            </p:txBody>
          </p:sp>
          <p:sp>
            <p:nvSpPr>
              <p:cNvPr id="102" name="Rectangle 44"/>
              <p:cNvSpPr>
                <a:spLocks noChangeArrowheads="1"/>
              </p:cNvSpPr>
              <p:nvPr/>
            </p:nvSpPr>
            <p:spPr bwMode="auto">
              <a:xfrm>
                <a:off x="3168" y="2537"/>
                <a:ext cx="96" cy="96"/>
              </a:xfrm>
              <a:prstGeom prst="rect">
                <a:avLst/>
              </a:prstGeom>
              <a:solidFill>
                <a:srgbClr val="FF0066"/>
              </a:solidFill>
              <a:ln w="9525">
                <a:solidFill>
                  <a:srgbClr val="FF0066"/>
                </a:solidFill>
                <a:miter lim="800000"/>
                <a:headEnd/>
                <a:tailEnd/>
              </a:ln>
              <a:effectLst/>
            </p:spPr>
            <p:txBody>
              <a:bodyPr wrap="none" anchor="ctr"/>
              <a:lstStyle/>
              <a:p>
                <a:endParaRPr lang="en-US"/>
              </a:p>
            </p:txBody>
          </p:sp>
        </p:grpSp>
      </p:grpSp>
      <p:grpSp>
        <p:nvGrpSpPr>
          <p:cNvPr id="103" name="Group 59"/>
          <p:cNvGrpSpPr>
            <a:grpSpLocks/>
          </p:cNvGrpSpPr>
          <p:nvPr/>
        </p:nvGrpSpPr>
        <p:grpSpPr bwMode="auto">
          <a:xfrm>
            <a:off x="3003550" y="3451225"/>
            <a:ext cx="5443538" cy="1228725"/>
            <a:chOff x="1892" y="2174"/>
            <a:chExt cx="3429" cy="774"/>
          </a:xfrm>
        </p:grpSpPr>
        <p:sp>
          <p:nvSpPr>
            <p:cNvPr id="104" name="Freeform 11"/>
            <p:cNvSpPr>
              <a:spLocks/>
            </p:cNvSpPr>
            <p:nvPr/>
          </p:nvSpPr>
          <p:spPr bwMode="auto">
            <a:xfrm rot="3512384">
              <a:off x="1979" y="2087"/>
              <a:ext cx="480" cy="654"/>
            </a:xfrm>
            <a:custGeom>
              <a:avLst/>
              <a:gdLst/>
              <a:ahLst/>
              <a:cxnLst>
                <a:cxn ang="0">
                  <a:pos x="80" y="9"/>
                </a:cxn>
                <a:cxn ang="0">
                  <a:pos x="67" y="0"/>
                </a:cxn>
                <a:cxn ang="0">
                  <a:pos x="0" y="109"/>
                </a:cxn>
                <a:cxn ang="0">
                  <a:pos x="80" y="9"/>
                </a:cxn>
              </a:cxnLst>
              <a:rect l="0" t="0" r="r" b="b"/>
              <a:pathLst>
                <a:path w="80" h="109">
                  <a:moveTo>
                    <a:pt x="80" y="9"/>
                  </a:moveTo>
                  <a:cubicBezTo>
                    <a:pt x="75" y="6"/>
                    <a:pt x="71" y="3"/>
                    <a:pt x="67" y="0"/>
                  </a:cubicBezTo>
                  <a:lnTo>
                    <a:pt x="0" y="109"/>
                  </a:lnTo>
                  <a:lnTo>
                    <a:pt x="80" y="9"/>
                  </a:lnTo>
                  <a:close/>
                </a:path>
              </a:pathLst>
            </a:custGeom>
            <a:solidFill>
              <a:srgbClr val="9999FF"/>
            </a:solidFill>
            <a:ln w="9525">
              <a:solidFill>
                <a:srgbClr val="000000"/>
              </a:solidFill>
              <a:prstDash val="solid"/>
              <a:round/>
              <a:headEnd/>
              <a:tailEnd/>
            </a:ln>
          </p:spPr>
          <p:txBody>
            <a:bodyPr/>
            <a:lstStyle/>
            <a:p>
              <a:endParaRPr lang="en-US"/>
            </a:p>
          </p:txBody>
        </p:sp>
        <p:grpSp>
          <p:nvGrpSpPr>
            <p:cNvPr id="105" name="Group 52"/>
            <p:cNvGrpSpPr>
              <a:grpSpLocks/>
            </p:cNvGrpSpPr>
            <p:nvPr/>
          </p:nvGrpSpPr>
          <p:grpSpPr bwMode="auto">
            <a:xfrm>
              <a:off x="3168" y="2699"/>
              <a:ext cx="2153" cy="249"/>
              <a:chOff x="3168" y="2699"/>
              <a:chExt cx="2153" cy="249"/>
            </a:xfrm>
          </p:grpSpPr>
          <p:sp>
            <p:nvSpPr>
              <p:cNvPr id="106" name="Rectangle 21"/>
              <p:cNvSpPr>
                <a:spLocks noChangeArrowheads="1"/>
              </p:cNvSpPr>
              <p:nvPr/>
            </p:nvSpPr>
            <p:spPr bwMode="auto">
              <a:xfrm>
                <a:off x="4409" y="2699"/>
                <a:ext cx="912" cy="249"/>
              </a:xfrm>
              <a:prstGeom prst="rect">
                <a:avLst/>
              </a:prstGeom>
              <a:noFill/>
              <a:ln w="9525">
                <a:noFill/>
                <a:miter lim="800000"/>
                <a:headEnd/>
                <a:tailEnd/>
              </a:ln>
              <a:effectLst/>
            </p:spPr>
            <p:txBody>
              <a:bodyPr anchor="b"/>
              <a:lstStyle/>
              <a:p>
                <a:pPr algn="r"/>
                <a:r>
                  <a:rPr lang="en-US">
                    <a:solidFill>
                      <a:srgbClr val="CCCCFF"/>
                    </a:solidFill>
                    <a:latin typeface="Calibri" pitchFamily="34" charset="0"/>
                  </a:rPr>
                  <a:t>455 KB</a:t>
                </a:r>
                <a:endParaRPr lang="en-US">
                  <a:solidFill>
                    <a:srgbClr val="CCCCFF"/>
                  </a:solidFill>
                </a:endParaRPr>
              </a:p>
            </p:txBody>
          </p:sp>
          <p:sp>
            <p:nvSpPr>
              <p:cNvPr id="107" name="Rectangle 31"/>
              <p:cNvSpPr>
                <a:spLocks noChangeArrowheads="1"/>
              </p:cNvSpPr>
              <p:nvPr/>
            </p:nvSpPr>
            <p:spPr bwMode="auto">
              <a:xfrm>
                <a:off x="3319" y="2699"/>
                <a:ext cx="1536" cy="249"/>
              </a:xfrm>
              <a:prstGeom prst="rect">
                <a:avLst/>
              </a:prstGeom>
              <a:noFill/>
              <a:ln w="9525">
                <a:noFill/>
                <a:miter lim="800000"/>
                <a:headEnd/>
                <a:tailEnd/>
              </a:ln>
              <a:effectLst/>
            </p:spPr>
            <p:txBody>
              <a:bodyPr anchor="b"/>
              <a:lstStyle/>
              <a:p>
                <a:r>
                  <a:rPr lang="en-US" dirty="0">
                    <a:solidFill>
                      <a:srgbClr val="CCCCFF"/>
                    </a:solidFill>
                    <a:latin typeface="Calibri" pitchFamily="34" charset="0"/>
                  </a:rPr>
                  <a:t>Scripts</a:t>
                </a:r>
                <a:endParaRPr lang="en-US" dirty="0">
                  <a:solidFill>
                    <a:srgbClr val="CCCCFF"/>
                  </a:solidFill>
                </a:endParaRPr>
              </a:p>
            </p:txBody>
          </p:sp>
          <p:sp>
            <p:nvSpPr>
              <p:cNvPr id="108" name="Rectangle 45"/>
              <p:cNvSpPr>
                <a:spLocks noChangeArrowheads="1"/>
              </p:cNvSpPr>
              <p:nvPr/>
            </p:nvSpPr>
            <p:spPr bwMode="auto">
              <a:xfrm>
                <a:off x="3168" y="2791"/>
                <a:ext cx="96" cy="96"/>
              </a:xfrm>
              <a:prstGeom prst="rect">
                <a:avLst/>
              </a:prstGeom>
              <a:solidFill>
                <a:srgbClr val="9999FF"/>
              </a:solidFill>
              <a:ln w="9525">
                <a:solidFill>
                  <a:srgbClr val="9999FF"/>
                </a:solidFill>
                <a:miter lim="800000"/>
                <a:headEnd/>
                <a:tailEnd/>
              </a:ln>
              <a:effectLst/>
            </p:spPr>
            <p:txBody>
              <a:bodyPr wrap="none" anchor="ctr"/>
              <a:lstStyle/>
              <a:p>
                <a:endParaRPr lang="en-US"/>
              </a:p>
            </p:txBody>
          </p:sp>
        </p:grpSp>
      </p:grpSp>
      <p:grpSp>
        <p:nvGrpSpPr>
          <p:cNvPr id="109" name="Group 53"/>
          <p:cNvGrpSpPr>
            <a:grpSpLocks/>
          </p:cNvGrpSpPr>
          <p:nvPr/>
        </p:nvGrpSpPr>
        <p:grpSpPr bwMode="auto">
          <a:xfrm>
            <a:off x="5029200" y="4692650"/>
            <a:ext cx="3417888" cy="395288"/>
            <a:chOff x="3168" y="2956"/>
            <a:chExt cx="2153" cy="249"/>
          </a:xfrm>
        </p:grpSpPr>
        <p:sp>
          <p:nvSpPr>
            <p:cNvPr id="110" name="Rectangle 20"/>
            <p:cNvSpPr>
              <a:spLocks noChangeArrowheads="1"/>
            </p:cNvSpPr>
            <p:nvPr/>
          </p:nvSpPr>
          <p:spPr bwMode="auto">
            <a:xfrm>
              <a:off x="4409" y="2956"/>
              <a:ext cx="912" cy="249"/>
            </a:xfrm>
            <a:prstGeom prst="rect">
              <a:avLst/>
            </a:prstGeom>
            <a:noFill/>
            <a:ln w="9525">
              <a:noFill/>
              <a:miter lim="800000"/>
              <a:headEnd/>
              <a:tailEnd/>
            </a:ln>
            <a:effectLst/>
          </p:spPr>
          <p:txBody>
            <a:bodyPr anchor="b"/>
            <a:lstStyle/>
            <a:p>
              <a:pPr algn="r"/>
              <a:r>
                <a:rPr lang="en-US">
                  <a:solidFill>
                    <a:schemeClr val="tx2"/>
                  </a:solidFill>
                  <a:latin typeface="Calibri" pitchFamily="34" charset="0"/>
                </a:rPr>
                <a:t>21505 KB</a:t>
              </a:r>
              <a:endParaRPr lang="en-US">
                <a:solidFill>
                  <a:schemeClr val="tx2"/>
                </a:solidFill>
              </a:endParaRPr>
            </a:p>
          </p:txBody>
        </p:sp>
        <p:sp>
          <p:nvSpPr>
            <p:cNvPr id="111" name="Rectangle 30"/>
            <p:cNvSpPr>
              <a:spLocks noChangeArrowheads="1"/>
            </p:cNvSpPr>
            <p:nvPr/>
          </p:nvSpPr>
          <p:spPr bwMode="auto">
            <a:xfrm>
              <a:off x="3319" y="2956"/>
              <a:ext cx="1536" cy="249"/>
            </a:xfrm>
            <a:prstGeom prst="rect">
              <a:avLst/>
            </a:prstGeom>
            <a:noFill/>
            <a:ln w="9525">
              <a:noFill/>
              <a:miter lim="800000"/>
              <a:headEnd/>
              <a:tailEnd/>
            </a:ln>
            <a:effectLst/>
          </p:spPr>
          <p:txBody>
            <a:bodyPr anchor="b"/>
            <a:lstStyle/>
            <a:p>
              <a:r>
                <a:rPr lang="en-US" dirty="0">
                  <a:solidFill>
                    <a:schemeClr val="tx2"/>
                  </a:solidFill>
                  <a:latin typeface="Calibri" pitchFamily="34" charset="0"/>
                </a:rPr>
                <a:t>Static malware</a:t>
              </a:r>
              <a:endParaRPr lang="en-US" dirty="0">
                <a:solidFill>
                  <a:schemeClr val="tx2"/>
                </a:solidFill>
              </a:endParaRPr>
            </a:p>
          </p:txBody>
        </p:sp>
        <p:sp>
          <p:nvSpPr>
            <p:cNvPr id="112" name="Rectangle 46"/>
            <p:cNvSpPr>
              <a:spLocks noChangeArrowheads="1"/>
            </p:cNvSpPr>
            <p:nvPr/>
          </p:nvSpPr>
          <p:spPr bwMode="auto">
            <a:xfrm>
              <a:off x="3168" y="3038"/>
              <a:ext cx="96" cy="96"/>
            </a:xfrm>
            <a:prstGeom prst="rect">
              <a:avLst/>
            </a:prstGeom>
            <a:solidFill>
              <a:srgbClr val="93E0ED"/>
            </a:solidFill>
            <a:ln w="9525">
              <a:solidFill>
                <a:srgbClr val="93E0ED"/>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752599"/>
            <a:ext cx="8229600" cy="3657601"/>
          </a:xfrm>
        </p:spPr>
        <p:txBody>
          <a:bodyPr>
            <a:normAutofit fontScale="92500" lnSpcReduction="20000"/>
          </a:bodyPr>
          <a:lstStyle/>
          <a:p>
            <a:pPr>
              <a:buNone/>
            </a:pPr>
            <a:r>
              <a:rPr lang="en-US" dirty="0" smtClean="0"/>
              <a:t>Static malware</a:t>
            </a:r>
          </a:p>
          <a:p>
            <a:r>
              <a:rPr lang="en-US" dirty="0" smtClean="0"/>
              <a:t>Executable files that are malicious per-se</a:t>
            </a:r>
          </a:p>
          <a:p>
            <a:r>
              <a:rPr lang="en-US" dirty="0" smtClean="0"/>
              <a:t>Do not change/evolve over time</a:t>
            </a:r>
          </a:p>
          <a:p>
            <a:endParaRPr lang="en-US" dirty="0" smtClean="0"/>
          </a:p>
          <a:p>
            <a:r>
              <a:rPr lang="en-US" dirty="0" smtClean="0"/>
              <a:t>Can be detected by using checksums at fixed offsets / fixed sizes</a:t>
            </a:r>
          </a:p>
          <a:p>
            <a:r>
              <a:rPr lang="en-US" dirty="0" smtClean="0"/>
              <a:t>Can be easily and uniquely identified</a:t>
            </a:r>
          </a:p>
          <a:p>
            <a:r>
              <a:rPr lang="en-US" dirty="0" smtClean="0">
                <a:solidFill>
                  <a:srgbClr val="FFFF00"/>
                </a:solidFill>
              </a:rPr>
              <a:t>Accounts for almost 90% of all malware!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noAutofit/>
          </a:bodyPr>
          <a:lstStyle/>
          <a:p>
            <a:pPr>
              <a:buNone/>
            </a:pPr>
            <a:r>
              <a:rPr lang="en-US" sz="2000" dirty="0" smtClean="0"/>
              <a:t>To scan for malware in memory, we can loose archive plug-ins, unpacking plug-ins, and limit the emulator just for behavior analysis (no decryption necessary)</a:t>
            </a:r>
          </a:p>
          <a:p>
            <a:pPr>
              <a:buNone/>
            </a:pPr>
            <a:endParaRPr lang="en-US" sz="2000" dirty="0" smtClean="0"/>
          </a:p>
          <a:p>
            <a:pPr>
              <a:buNone/>
            </a:pPr>
            <a:endParaRPr lang="en-US" sz="2000" dirty="0" smtClean="0"/>
          </a:p>
          <a:p>
            <a:pPr>
              <a:buNone/>
            </a:pPr>
            <a:r>
              <a:rPr lang="en-US" sz="2000" dirty="0" smtClean="0"/>
              <a:t>Useful engines</a:t>
            </a:r>
          </a:p>
          <a:p>
            <a:r>
              <a:rPr lang="en-US" sz="2000" dirty="0" smtClean="0"/>
              <a:t>Signature engine, 90% of which are static</a:t>
            </a:r>
          </a:p>
          <a:p>
            <a:endParaRPr lang="en-US" sz="2000" dirty="0" smtClean="0"/>
          </a:p>
          <a:p>
            <a:r>
              <a:rPr lang="en-US" sz="2000" dirty="0" smtClean="0"/>
              <a:t>Behavior analysis</a:t>
            </a:r>
          </a:p>
          <a:p>
            <a:r>
              <a:rPr lang="en-US" sz="2000" dirty="0" smtClean="0"/>
              <a:t>Heuristics</a:t>
            </a:r>
          </a:p>
          <a:p>
            <a:pPr lvl="2"/>
            <a:r>
              <a:rPr lang="en-US" sz="1600" dirty="0" smtClean="0"/>
              <a:t>Most of viruses detected at first with these methods, will soon fall into signature based detection.</a:t>
            </a:r>
          </a:p>
          <a:p>
            <a:pPr>
              <a:buNone/>
            </a:pP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graphicFrame>
        <p:nvGraphicFramePr>
          <p:cNvPr id="4" name="Content Placeholder 3"/>
          <p:cNvGraphicFramePr>
            <a:graphicFrameLocks noGrp="1"/>
          </p:cNvGraphicFramePr>
          <p:nvPr>
            <p:ph idx="1"/>
          </p:nvPr>
        </p:nvGraphicFramePr>
        <p:xfrm>
          <a:off x="457200" y="1600201"/>
          <a:ext cx="82296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752600"/>
            <a:ext cx="8229600" cy="3810000"/>
          </a:xfrm>
        </p:spPr>
        <p:txBody>
          <a:bodyPr>
            <a:normAutofit fontScale="92500"/>
          </a:bodyPr>
          <a:lstStyle/>
          <a:p>
            <a:pPr>
              <a:buNone/>
            </a:pPr>
            <a:r>
              <a:rPr lang="en-US" dirty="0" smtClean="0"/>
              <a:t>Behavior analysis is expensive. It needs the emulator on the client. </a:t>
            </a:r>
          </a:p>
          <a:p>
            <a:pPr>
              <a:buNone/>
            </a:pPr>
            <a:endParaRPr lang="en-US" dirty="0" smtClean="0"/>
          </a:p>
          <a:p>
            <a:pPr>
              <a:buNone/>
            </a:pPr>
            <a:r>
              <a:rPr lang="en-US" dirty="0" smtClean="0"/>
              <a:t>Ironically, since most viruses are signed anyway, behavior analysis is relevant only for viruses that cannot be signed.</a:t>
            </a:r>
          </a:p>
          <a:p>
            <a:pPr>
              <a:buNone/>
            </a:pPr>
            <a:r>
              <a:rPr lang="en-US" dirty="0" smtClean="0"/>
              <a:t>There are not so many such viruses out there.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752599"/>
            <a:ext cx="8229600" cy="3810001"/>
          </a:xfrm>
        </p:spPr>
        <p:txBody>
          <a:bodyPr>
            <a:normAutofit/>
          </a:bodyPr>
          <a:lstStyle/>
          <a:p>
            <a:r>
              <a:rPr lang="en-US" dirty="0" smtClean="0"/>
              <a:t>Code emulation needs the entire file. </a:t>
            </a:r>
          </a:p>
          <a:p>
            <a:r>
              <a:rPr lang="en-US" dirty="0" smtClean="0"/>
              <a:t>Without code emulation on the client, we lose Behavior Analysis.</a:t>
            </a:r>
          </a:p>
          <a:p>
            <a:r>
              <a:rPr lang="en-US" dirty="0" smtClean="0"/>
              <a:t>Add some specialized routines to detect advanced viruses that are in the wild, to compensate for the loss of behavior analysis.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676400"/>
            <a:ext cx="8229600" cy="3505200"/>
          </a:xfrm>
        </p:spPr>
        <p:txBody>
          <a:bodyPr>
            <a:normAutofit fontScale="70000" lnSpcReduction="20000"/>
          </a:bodyPr>
          <a:lstStyle/>
          <a:p>
            <a:pPr>
              <a:buNone/>
            </a:pPr>
            <a:r>
              <a:rPr lang="en-US" dirty="0" smtClean="0"/>
              <a:t>Reason for not detecting a malware</a:t>
            </a:r>
          </a:p>
          <a:p>
            <a:r>
              <a:rPr lang="en-US" dirty="0" smtClean="0">
                <a:solidFill>
                  <a:srgbClr val="FFFF00"/>
                </a:solidFill>
              </a:rPr>
              <a:t>Malware has not been signed yet by the AV vendor</a:t>
            </a:r>
          </a:p>
          <a:p>
            <a:r>
              <a:rPr lang="en-US" dirty="0" smtClean="0"/>
              <a:t>Fail to unpack ( new un-packer or very sophisticated one, who can pass through emulation)</a:t>
            </a:r>
          </a:p>
          <a:p>
            <a:r>
              <a:rPr lang="en-US" dirty="0" smtClean="0"/>
              <a:t>Fail to uncompress (possibly new archive type)</a:t>
            </a:r>
          </a:p>
          <a:p>
            <a:r>
              <a:rPr lang="en-US" dirty="0" smtClean="0"/>
              <a:t>Encrypted file and emulator failed to decrypt.</a:t>
            </a:r>
          </a:p>
          <a:p>
            <a:r>
              <a:rPr lang="en-US" dirty="0" smtClean="0"/>
              <a:t>All engine fail (highly sophisticated virus)</a:t>
            </a:r>
          </a:p>
          <a:p>
            <a:endParaRPr lang="en-US" dirty="0" smtClean="0"/>
          </a:p>
          <a:p>
            <a:pPr>
              <a:buNone/>
            </a:pPr>
            <a:r>
              <a:rPr lang="en-US" dirty="0" smtClean="0">
                <a:solidFill>
                  <a:srgbClr val="FFFF00"/>
                </a:solidFill>
              </a:rPr>
              <a:t>Most viruses are not detected because they have not been signed yet, or because they used a tough packer.</a:t>
            </a:r>
          </a:p>
          <a:p>
            <a:endParaRPr lang="en-US" dirty="0" smtClean="0"/>
          </a:p>
          <a:p>
            <a:endParaRPr lang="en-US" dirty="0" smtClean="0"/>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Scanning the </a:t>
            </a:r>
            <a:r>
              <a:rPr lang="en-US" dirty="0" smtClean="0"/>
              <a:t>“</a:t>
            </a:r>
            <a:r>
              <a:rPr lang="en-US" smtClean="0"/>
              <a:t>Wild List” </a:t>
            </a:r>
            <a:r>
              <a:rPr lang="en-US" dirty="0" smtClean="0"/>
              <a:t>only </a:t>
            </a:r>
            <a:r>
              <a:rPr lang="en-US" dirty="0" smtClean="0"/>
              <a:t>with static signatures</a:t>
            </a:r>
          </a:p>
          <a:p>
            <a:r>
              <a:rPr lang="en-US" dirty="0" smtClean="0"/>
              <a:t>91% is detected applied to files (non running code)</a:t>
            </a:r>
          </a:p>
          <a:p>
            <a:r>
              <a:rPr lang="en-US" dirty="0" smtClean="0"/>
              <a:t>97% is detected when scanning running code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Scanning</a:t>
            </a:r>
            <a:endParaRPr lang="en-US" dirty="0"/>
          </a:p>
        </p:txBody>
      </p:sp>
      <p:sp>
        <p:nvSpPr>
          <p:cNvPr id="3" name="Content Placeholder 2"/>
          <p:cNvSpPr>
            <a:spLocks noGrp="1"/>
          </p:cNvSpPr>
          <p:nvPr>
            <p:ph idx="1"/>
          </p:nvPr>
        </p:nvSpPr>
        <p:spPr>
          <a:xfrm>
            <a:off x="304800" y="1828801"/>
            <a:ext cx="8229600" cy="609600"/>
          </a:xfrm>
        </p:spPr>
        <p:txBody>
          <a:bodyPr>
            <a:normAutofit fontScale="55000" lnSpcReduction="20000"/>
          </a:bodyPr>
          <a:lstStyle/>
          <a:p>
            <a:r>
              <a:rPr lang="en-US" dirty="0" smtClean="0">
                <a:solidFill>
                  <a:schemeClr val="tx1"/>
                </a:solidFill>
              </a:rPr>
              <a:t>What is server side scanning ?</a:t>
            </a:r>
          </a:p>
          <a:p>
            <a:r>
              <a:rPr lang="en-US" dirty="0" smtClean="0">
                <a:solidFill>
                  <a:schemeClr val="tx1"/>
                </a:solidFill>
              </a:rPr>
              <a:t>the server is doing the scanning</a:t>
            </a:r>
          </a:p>
        </p:txBody>
      </p:sp>
      <p:pic>
        <p:nvPicPr>
          <p:cNvPr id="17416" name="Picture 8"/>
          <p:cNvPicPr>
            <a:picLocks noChangeAspect="1" noChangeArrowheads="1"/>
          </p:cNvPicPr>
          <p:nvPr/>
        </p:nvPicPr>
        <p:blipFill>
          <a:blip r:embed="rId4"/>
          <a:srcRect/>
          <a:stretch>
            <a:fillRect/>
          </a:stretch>
        </p:blipFill>
        <p:spPr bwMode="auto">
          <a:xfrm>
            <a:off x="5105400" y="2895600"/>
            <a:ext cx="2709942" cy="1495425"/>
          </a:xfrm>
          <a:prstGeom prst="rect">
            <a:avLst/>
          </a:prstGeom>
          <a:noFill/>
          <a:ln w="9525">
            <a:noFill/>
            <a:miter lim="800000"/>
            <a:headEnd/>
            <a:tailEnd/>
          </a:ln>
          <a:effectLst/>
        </p:spPr>
      </p:pic>
      <p:sp>
        <p:nvSpPr>
          <p:cNvPr id="15" name="Content Placeholder 2"/>
          <p:cNvSpPr txBox="1">
            <a:spLocks/>
          </p:cNvSpPr>
          <p:nvPr/>
        </p:nvSpPr>
        <p:spPr bwMode="auto">
          <a:xfrm>
            <a:off x="381000" y="2895600"/>
            <a:ext cx="4419600" cy="2133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300" b="0" i="0" u="none" strike="noStrike" kern="1200" cap="none" spc="0" normalizeH="0" baseline="0" noProof="0" dirty="0" smtClean="0">
                <a:ln>
                  <a:noFill/>
                </a:ln>
                <a:effectLst/>
                <a:uLnTx/>
                <a:uFillTx/>
                <a:latin typeface="+mn-lt"/>
                <a:ea typeface="+mn-ea"/>
                <a:cs typeface="+mn-cs"/>
              </a:rPr>
              <a:t>In the most simple form, the client sends the whole file to the server, and the server  scans the file with one or several engines.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3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300" b="0" i="1" u="none" strike="noStrike" kern="1200" cap="none" spc="0" normalizeH="0" baseline="0" noProof="0" dirty="0" err="1" smtClean="0">
                <a:ln>
                  <a:noFill/>
                </a:ln>
                <a:effectLst/>
                <a:uLnTx/>
                <a:uFillTx/>
                <a:latin typeface="+mn-lt"/>
                <a:ea typeface="+mn-ea"/>
                <a:cs typeface="+mn-cs"/>
              </a:rPr>
              <a:t>CloudAV</a:t>
            </a:r>
            <a:r>
              <a:rPr kumimoji="0" lang="en-US" sz="2300" b="0" i="0" u="none" strike="noStrike" kern="1200" cap="none" spc="0" normalizeH="0" baseline="0" noProof="0" dirty="0" smtClean="0">
                <a:ln>
                  <a:noFill/>
                </a:ln>
                <a:effectLst/>
                <a:uLnTx/>
                <a:uFillTx/>
                <a:latin typeface="+mn-lt"/>
                <a:ea typeface="+mn-ea"/>
                <a:cs typeface="+mn-cs"/>
              </a:rPr>
              <a:t> does this ( only new executables)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3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normAutofit/>
          </a:bodyPr>
          <a:lstStyle/>
          <a:p>
            <a:pPr>
              <a:buNone/>
            </a:pPr>
            <a:r>
              <a:rPr lang="en-US" dirty="0" smtClean="0"/>
              <a:t> Engine Distribution among client-server</a:t>
            </a:r>
          </a:p>
          <a:p>
            <a:pPr>
              <a:buNone/>
            </a:pPr>
            <a:endParaRPr lang="en-US" dirty="0" smtClean="0"/>
          </a:p>
          <a:p>
            <a:pPr>
              <a:buNone/>
            </a:pPr>
            <a:endParaRPr lang="en-US" dirty="0"/>
          </a:p>
        </p:txBody>
      </p:sp>
      <p:graphicFrame>
        <p:nvGraphicFramePr>
          <p:cNvPr id="4" name="Table 3"/>
          <p:cNvGraphicFramePr>
            <a:graphicFrameLocks noGrp="1"/>
          </p:cNvGraphicFramePr>
          <p:nvPr/>
        </p:nvGraphicFramePr>
        <p:xfrm>
          <a:off x="762000" y="2362200"/>
          <a:ext cx="6705600" cy="2895601"/>
        </p:xfrm>
        <a:graphic>
          <a:graphicData uri="http://schemas.openxmlformats.org/drawingml/2006/table">
            <a:tbl>
              <a:tblPr firstRow="1" bandRow="1">
                <a:tableStyleId>{5C22544A-7EE6-4342-B048-85BDC9FD1C3A}</a:tableStyleId>
              </a:tblPr>
              <a:tblGrid>
                <a:gridCol w="3352800"/>
                <a:gridCol w="3352800"/>
              </a:tblGrid>
              <a:tr h="609601">
                <a:tc>
                  <a:txBody>
                    <a:bodyPr/>
                    <a:lstStyle/>
                    <a:p>
                      <a:r>
                        <a:rPr lang="en-US" sz="1800" dirty="0" smtClean="0"/>
                        <a:t>Client </a:t>
                      </a:r>
                    </a:p>
                    <a:p>
                      <a:pPr>
                        <a:buNone/>
                      </a:pPr>
                      <a:r>
                        <a:rPr lang="en-US" sz="1600" dirty="0" smtClean="0"/>
                        <a:t>	</a:t>
                      </a:r>
                      <a:endParaRPr lang="en-US" sz="1600" dirty="0"/>
                    </a:p>
                  </a:txBody>
                  <a:tcPr>
                    <a:lnB w="12700" cap="flat" cmpd="sng" algn="ctr">
                      <a:solidFill>
                        <a:schemeClr val="tx1"/>
                      </a:solidFill>
                      <a:prstDash val="solid"/>
                      <a:round/>
                      <a:headEnd type="none" w="med" len="med"/>
                      <a:tailEnd type="none" w="med" len="med"/>
                    </a:lnB>
                    <a:noFill/>
                  </a:tcPr>
                </a:tc>
                <a:tc>
                  <a:txBody>
                    <a:bodyPr/>
                    <a:lstStyle/>
                    <a:p>
                      <a:r>
                        <a:rPr lang="en-US" dirty="0" smtClean="0">
                          <a:solidFill>
                            <a:schemeClr val="bg1"/>
                          </a:solidFill>
                        </a:rPr>
                        <a:t>Server</a:t>
                      </a:r>
                      <a:endParaRPr lang="en-US" dirty="0">
                        <a:solidFill>
                          <a:schemeClr val="bg1"/>
                        </a:solidFill>
                      </a:endParaRPr>
                    </a:p>
                  </a:txBody>
                  <a:tcPr>
                    <a:lnB w="12700" cap="flat" cmpd="sng" algn="ctr">
                      <a:solidFill>
                        <a:schemeClr val="tx1"/>
                      </a:solidFill>
                      <a:prstDash val="solid"/>
                      <a:round/>
                      <a:headEnd type="none" w="med" len="med"/>
                      <a:tailEnd type="none" w="med" len="med"/>
                    </a:lnB>
                    <a:noFill/>
                  </a:tcPr>
                </a:tc>
              </a:tr>
              <a:tr h="2051383">
                <a:tc>
                  <a:txBody>
                    <a:bodyPr/>
                    <a:lstStyle/>
                    <a:p>
                      <a:pPr algn="l">
                        <a:buNone/>
                      </a:pPr>
                      <a:r>
                        <a:rPr lang="en-US" sz="1600" dirty="0" smtClean="0">
                          <a:solidFill>
                            <a:schemeClr val="bg1"/>
                          </a:solidFill>
                        </a:rPr>
                        <a:t>1. heuristics</a:t>
                      </a:r>
                    </a:p>
                    <a:p>
                      <a:pPr algn="l">
                        <a:buNone/>
                      </a:pPr>
                      <a:r>
                        <a:rPr lang="en-US" sz="1600" dirty="0" smtClean="0">
                          <a:solidFill>
                            <a:schemeClr val="bg1"/>
                          </a:solidFill>
                        </a:rPr>
                        <a:t>2. string search</a:t>
                      </a:r>
                    </a:p>
                    <a:p>
                      <a:pPr algn="l">
                        <a:buNone/>
                      </a:pPr>
                      <a:r>
                        <a:rPr lang="en-US" sz="1600" dirty="0" smtClean="0">
                          <a:solidFill>
                            <a:schemeClr val="bg1"/>
                          </a:solidFill>
                        </a:rPr>
                        <a:t>3. specialized detection</a:t>
                      </a:r>
                      <a:r>
                        <a:rPr lang="en-US" sz="1600" baseline="0" dirty="0" smtClean="0">
                          <a:solidFill>
                            <a:schemeClr val="bg1"/>
                          </a:solidFill>
                        </a:rPr>
                        <a:t> routines</a:t>
                      </a:r>
                      <a:endParaRPr lang="en-US" sz="1600" dirty="0" smtClean="0">
                        <a:solidFill>
                          <a:schemeClr val="bg1"/>
                        </a:solidFill>
                      </a:endParaRPr>
                    </a:p>
                    <a:p>
                      <a:pPr algn="l">
                        <a:buNone/>
                      </a:pPr>
                      <a:endParaRPr lang="en-US" sz="1600" dirty="0" smtClean="0">
                        <a:solidFill>
                          <a:schemeClr val="bg1"/>
                        </a:solidFill>
                      </a:endParaRPr>
                    </a:p>
                    <a:p>
                      <a:pPr algn="l">
                        <a:buNone/>
                      </a:pPr>
                      <a:r>
                        <a:rPr lang="en-US" sz="1600" dirty="0" smtClean="0">
                          <a:solidFill>
                            <a:schemeClr val="bg1"/>
                          </a:solidFill>
                        </a:rPr>
                        <a:t>4. module to execute server’s commands</a:t>
                      </a:r>
                    </a:p>
                    <a:p>
                      <a:pPr algn="l">
                        <a:buNone/>
                      </a:pPr>
                      <a:r>
                        <a:rPr lang="en-US" sz="1600" dirty="0" smtClean="0">
                          <a:solidFill>
                            <a:schemeClr val="bg1"/>
                          </a:solidFill>
                        </a:rPr>
                        <a:t>5.module to compute hash of files for speed-up</a:t>
                      </a:r>
                    </a:p>
                    <a:p>
                      <a:pPr algn="l"/>
                      <a:r>
                        <a:rPr lang="en-US" sz="1600" dirty="0" smtClean="0">
                          <a:solidFill>
                            <a:schemeClr val="bg1"/>
                          </a:solidFill>
                        </a:rPr>
                        <a:t>6.</a:t>
                      </a:r>
                      <a:r>
                        <a:rPr lang="en-US" sz="1600" baseline="0" dirty="0" smtClean="0">
                          <a:solidFill>
                            <a:schemeClr val="bg1"/>
                          </a:solidFill>
                        </a:rPr>
                        <a:t> Lightweight </a:t>
                      </a:r>
                      <a:r>
                        <a:rPr lang="en-US" sz="1600" baseline="0" dirty="0" err="1" smtClean="0">
                          <a:solidFill>
                            <a:schemeClr val="bg1"/>
                          </a:solidFill>
                        </a:rPr>
                        <a:t>rootkit</a:t>
                      </a:r>
                      <a:r>
                        <a:rPr lang="en-US" sz="1600" baseline="0" dirty="0" smtClean="0">
                          <a:solidFill>
                            <a:schemeClr val="bg1"/>
                          </a:solidFill>
                        </a:rPr>
                        <a:t> detection</a:t>
                      </a:r>
                      <a:endParaRPr lang="en-US" sz="1600" dirty="0">
                        <a:solidFill>
                          <a:schemeClr val="bg1"/>
                        </a:solidFill>
                      </a:endParaRPr>
                    </a:p>
                  </a:txBody>
                  <a:tcPr>
                    <a:lnT w="12700" cap="flat" cmpd="sng" algn="ctr">
                      <a:solidFill>
                        <a:schemeClr val="tx1"/>
                      </a:solidFill>
                      <a:prstDash val="solid"/>
                      <a:round/>
                      <a:headEnd type="none" w="med" len="med"/>
                      <a:tailEnd type="none" w="med" len="med"/>
                    </a:lnT>
                    <a:noFill/>
                  </a:tcPr>
                </a:tc>
                <a:tc>
                  <a:txBody>
                    <a:bodyPr/>
                    <a:lstStyle/>
                    <a:p>
                      <a:pPr>
                        <a:buNone/>
                      </a:pPr>
                      <a:r>
                        <a:rPr lang="en-US" sz="1600" dirty="0" smtClean="0">
                          <a:solidFill>
                            <a:schemeClr val="bg1"/>
                          </a:solidFill>
                        </a:rPr>
                        <a:t>1. static signatures (over 92% in size of all engines + signatures)</a:t>
                      </a:r>
                    </a:p>
                    <a:p>
                      <a:pPr>
                        <a:buNone/>
                      </a:pPr>
                      <a:r>
                        <a:rPr lang="en-US" sz="1600" dirty="0" smtClean="0">
                          <a:solidFill>
                            <a:schemeClr val="bg1"/>
                          </a:solidFill>
                        </a:rPr>
                        <a:t>2. Database of clean files for speed-up</a:t>
                      </a:r>
                    </a:p>
                    <a:p>
                      <a:endParaRPr lang="en-US" dirty="0">
                        <a:solidFill>
                          <a:schemeClr val="bg1"/>
                        </a:solidFill>
                      </a:endParaRPr>
                    </a:p>
                  </a:txBody>
                  <a:tcPr>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Thorough mode:</a:t>
            </a:r>
          </a:p>
          <a:p>
            <a:r>
              <a:rPr lang="en-US" dirty="0" smtClean="0"/>
              <a:t>Make heuristic detection more aggressive.</a:t>
            </a:r>
          </a:p>
          <a:p>
            <a:r>
              <a:rPr lang="en-US" dirty="0" smtClean="0"/>
              <a:t>Send entire file that are not already knows as clean and that trigger suspicion by heuristics. On the server side code emulation, behavior analysis and all other engines will be glad to test that file.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600201"/>
            <a:ext cx="8229600" cy="3962400"/>
          </a:xfrm>
        </p:spPr>
        <p:txBody>
          <a:bodyPr/>
          <a:lstStyle/>
          <a:p>
            <a:pPr>
              <a:buNone/>
            </a:pPr>
            <a:r>
              <a:rPr lang="en-US" dirty="0" smtClean="0"/>
              <a:t>Very thorough mode</a:t>
            </a:r>
          </a:p>
          <a:p>
            <a:r>
              <a:rPr lang="en-US" dirty="0" smtClean="0"/>
              <a:t>Send all unknown files to the server.</a:t>
            </a:r>
          </a:p>
          <a:p>
            <a:r>
              <a:rPr lang="en-US" dirty="0" smtClean="0"/>
              <a:t>With the server’s database of known files and static virus detection, this will send about 20-30% of file size to the server.</a:t>
            </a:r>
          </a:p>
          <a:p>
            <a:r>
              <a:rPr lang="en-US" dirty="0" smtClean="0"/>
              <a:t>Not in our Quick Scan (we are being realistic)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457200" y="1600200"/>
            <a:ext cx="7467600" cy="3962400"/>
          </a:xfrm>
        </p:spPr>
        <p:txBody>
          <a:bodyPr>
            <a:normAutofit fontScale="92500" lnSpcReduction="10000"/>
          </a:bodyPr>
          <a:lstStyle/>
          <a:p>
            <a:pPr>
              <a:buNone/>
            </a:pPr>
            <a:r>
              <a:rPr lang="en-US" dirty="0" smtClean="0"/>
              <a:t>Final result</a:t>
            </a:r>
          </a:p>
          <a:p>
            <a:r>
              <a:rPr lang="en-US" dirty="0" smtClean="0"/>
              <a:t>Client module less then 500 Kbytes</a:t>
            </a:r>
          </a:p>
          <a:p>
            <a:r>
              <a:rPr lang="en-US" dirty="0" smtClean="0"/>
              <a:t>Total network traffic in non-thorough mode (without any full uploads) around 300 bytes on average</a:t>
            </a:r>
          </a:p>
          <a:p>
            <a:r>
              <a:rPr lang="en-US" dirty="0" smtClean="0"/>
              <a:t>Detects almost all types of malware : spyware, </a:t>
            </a:r>
            <a:r>
              <a:rPr lang="en-US" dirty="0" err="1" smtClean="0"/>
              <a:t>trojans</a:t>
            </a:r>
            <a:r>
              <a:rPr lang="en-US" dirty="0" smtClean="0"/>
              <a:t>, </a:t>
            </a:r>
            <a:r>
              <a:rPr lang="en-US" dirty="0" err="1" smtClean="0"/>
              <a:t>keylogers</a:t>
            </a:r>
            <a:r>
              <a:rPr lang="en-US" dirty="0" smtClean="0"/>
              <a:t> etc…</a:t>
            </a:r>
          </a:p>
          <a:p>
            <a:r>
              <a:rPr lang="en-US" dirty="0" smtClean="0"/>
              <a:t>Scan time under a minute.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Bonus</a:t>
            </a:r>
          </a:p>
          <a:p>
            <a:r>
              <a:rPr lang="en-US" dirty="0" smtClean="0"/>
              <a:t>Lightweight root-kit detection.</a:t>
            </a:r>
          </a:p>
          <a:p>
            <a:r>
              <a:rPr lang="en-US" dirty="0" smtClean="0"/>
              <a:t>scans hot spots (inactive services, startup programs…) but with less detection rate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Limitations</a:t>
            </a:r>
          </a:p>
          <a:p>
            <a:r>
              <a:rPr lang="en-US" dirty="0" smtClean="0"/>
              <a:t>Targeted only at active threats</a:t>
            </a:r>
          </a:p>
          <a:p>
            <a:r>
              <a:rPr lang="en-US" dirty="0" smtClean="0"/>
              <a:t>Does not detect macros and scripts</a:t>
            </a:r>
          </a:p>
          <a:p>
            <a:pPr marL="1410462" lvl="3" indent="-514350">
              <a:buNone/>
            </a:pPr>
            <a:r>
              <a:rPr lang="en-US" dirty="0" smtClean="0"/>
              <a:t>because it scans only running processes and loaded libraries</a:t>
            </a:r>
          </a:p>
          <a:p>
            <a:pPr marL="550926" indent="-514350"/>
            <a:r>
              <a:rPr lang="en-US" dirty="0" smtClean="0"/>
              <a:t>Slightly lower detection rates, as a compromise for very low traffic</a:t>
            </a:r>
          </a:p>
          <a:p>
            <a:pPr marL="550926" indent="-514350"/>
            <a:r>
              <a:rPr lang="en-US" dirty="0" smtClean="0"/>
              <a:t>No </a:t>
            </a:r>
            <a:r>
              <a:rPr lang="en-US" dirty="0" err="1" smtClean="0"/>
              <a:t>desinfection</a:t>
            </a: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p:txBody>
          <a:bodyPr/>
          <a:lstStyle/>
          <a:p>
            <a:pPr>
              <a:buNone/>
            </a:pPr>
            <a:r>
              <a:rPr lang="en-US" dirty="0" smtClean="0"/>
              <a:t>Other applications</a:t>
            </a:r>
          </a:p>
          <a:p>
            <a:pPr marL="550926" indent="-514350"/>
            <a:r>
              <a:rPr lang="en-US" dirty="0" smtClean="0"/>
              <a:t>Online banking</a:t>
            </a:r>
          </a:p>
          <a:p>
            <a:pPr marL="550926" indent="-514350"/>
            <a:r>
              <a:rPr lang="en-US" dirty="0" smtClean="0"/>
              <a:t>Online shopping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Scan</a:t>
            </a:r>
            <a:endParaRPr lang="en-US" dirty="0"/>
          </a:p>
        </p:txBody>
      </p:sp>
      <p:sp>
        <p:nvSpPr>
          <p:cNvPr id="3" name="Content Placeholder 2"/>
          <p:cNvSpPr>
            <a:spLocks noGrp="1"/>
          </p:cNvSpPr>
          <p:nvPr>
            <p:ph idx="1"/>
          </p:nvPr>
        </p:nvSpPr>
        <p:spPr>
          <a:xfrm>
            <a:off x="533400" y="2438400"/>
            <a:ext cx="8229600" cy="1295400"/>
          </a:xfrm>
        </p:spPr>
        <p:txBody>
          <a:bodyPr/>
          <a:lstStyle/>
          <a:p>
            <a:pPr>
              <a:buNone/>
            </a:pPr>
            <a:r>
              <a:rPr lang="en-US" dirty="0" smtClean="0"/>
              <a:t>will be available FREE</a:t>
            </a:r>
            <a:endParaRPr lang="en-US"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429000"/>
            <a:ext cx="8229600" cy="914400"/>
          </a:xfrm>
        </p:spPr>
        <p:txBody>
          <a:bodyPr/>
          <a:lstStyle/>
          <a:p>
            <a:pPr algn="ctr">
              <a:buNone/>
            </a:pPr>
            <a:r>
              <a:rPr lang="en-US" dirty="0" smtClean="0"/>
              <a:t>Any Questions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429000"/>
            <a:ext cx="8229600" cy="838200"/>
          </a:xfrm>
        </p:spPr>
        <p:txBody>
          <a:bodyPr/>
          <a:lstStyle/>
          <a:p>
            <a:pPr algn="ctr">
              <a:buNone/>
            </a:pPr>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Server-Side Scanning</a:t>
            </a:r>
            <a:endParaRPr lang="en-US" dirty="0"/>
          </a:p>
        </p:txBody>
      </p:sp>
      <p:sp>
        <p:nvSpPr>
          <p:cNvPr id="3" name="Content Placeholder 2"/>
          <p:cNvSpPr>
            <a:spLocks noGrp="1"/>
          </p:cNvSpPr>
          <p:nvPr>
            <p:ph idx="1"/>
          </p:nvPr>
        </p:nvSpPr>
        <p:spPr>
          <a:xfrm>
            <a:off x="457200" y="1600200"/>
            <a:ext cx="8229600" cy="3733799"/>
          </a:xfrm>
        </p:spPr>
        <p:txBody>
          <a:bodyPr>
            <a:normAutofit fontScale="85000" lnSpcReduction="10000"/>
          </a:bodyPr>
          <a:lstStyle/>
          <a:p>
            <a:pPr>
              <a:buNone/>
            </a:pPr>
            <a:r>
              <a:rPr lang="en-US" dirty="0" smtClean="0"/>
              <a:t>Benefits:</a:t>
            </a:r>
          </a:p>
          <a:p>
            <a:r>
              <a:rPr lang="en-US" dirty="0" smtClean="0">
                <a:solidFill>
                  <a:srgbClr val="FFC000"/>
                </a:solidFill>
              </a:rPr>
              <a:t>Instant Updates</a:t>
            </a:r>
          </a:p>
          <a:p>
            <a:r>
              <a:rPr lang="en-US" dirty="0" smtClean="0">
                <a:solidFill>
                  <a:srgbClr val="FFC000"/>
                </a:solidFill>
              </a:rPr>
              <a:t>Less or no traffic for updates</a:t>
            </a:r>
          </a:p>
          <a:p>
            <a:r>
              <a:rPr lang="en-US" dirty="0" smtClean="0"/>
              <a:t>More feedback from clients means:</a:t>
            </a:r>
          </a:p>
          <a:p>
            <a:pPr marL="971550" lvl="1" indent="-514350"/>
            <a:r>
              <a:rPr lang="en-US" sz="2400" dirty="0" smtClean="0"/>
              <a:t>more sample so that the AV Lab can do it’s job better</a:t>
            </a:r>
          </a:p>
          <a:p>
            <a:pPr marL="971550" lvl="1" indent="-514350"/>
            <a:r>
              <a:rPr lang="en-US" sz="2400" dirty="0" smtClean="0"/>
              <a:t>with additional information from clients, it is possible to track down virus origins, infection vectors and spreading speeds.</a:t>
            </a:r>
          </a:p>
          <a:p>
            <a:pPr marL="514350" indent="-514350"/>
            <a:r>
              <a:rPr lang="en-US" dirty="0" smtClean="0"/>
              <a:t>Client part is small, and does not change often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sd.ro\pub\BitDefenderMaterials\Products\BitDefender_v2008\Presentation_template\Elements\slides\01_title.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0200"/>
            <a:ext cx="8229600" cy="4525963"/>
          </a:xfrm>
        </p:spPr>
        <p:txBody>
          <a:bodyPr/>
          <a:lstStyle/>
          <a:p>
            <a:pPr>
              <a:buNone/>
            </a:pPr>
            <a:endParaRPr lang="en-US" dirty="0" smtClean="0"/>
          </a:p>
          <a:p>
            <a:pPr>
              <a:buNone/>
            </a:pPr>
            <a:endParaRPr lang="en-US" dirty="0" smtClean="0"/>
          </a:p>
          <a:p>
            <a:pPr>
              <a:buNone/>
            </a:pPr>
            <a:endParaRPr lang="en-US" dirty="0" smtClean="0"/>
          </a:p>
          <a:p>
            <a:pPr>
              <a:buNone/>
            </a:pPr>
            <a:r>
              <a:rPr lang="en-US" dirty="0" err="1" smtClean="0"/>
              <a:t>Dumitru</a:t>
            </a:r>
            <a:r>
              <a:rPr lang="en-US" dirty="0" smtClean="0"/>
              <a:t> </a:t>
            </a:r>
            <a:r>
              <a:rPr lang="en-US" dirty="0" err="1" smtClean="0"/>
              <a:t>Codreanu</a:t>
            </a:r>
            <a:endParaRPr lang="en-US" dirty="0" smtClean="0"/>
          </a:p>
          <a:p>
            <a:pPr>
              <a:buNone/>
            </a:pPr>
            <a:r>
              <a:rPr lang="en-US" dirty="0" smtClean="0"/>
              <a:t>R&amp;D, </a:t>
            </a:r>
            <a:r>
              <a:rPr lang="en-US" dirty="0" err="1" smtClean="0">
                <a:solidFill>
                  <a:srgbClr val="FF0000"/>
                </a:solidFill>
              </a:rPr>
              <a:t>Bit</a:t>
            </a:r>
            <a:r>
              <a:rPr lang="en-US" dirty="0" err="1" smtClean="0"/>
              <a:t>Defender</a:t>
            </a:r>
            <a:endParaRPr lang="en-US" dirty="0" smtClean="0"/>
          </a:p>
          <a:p>
            <a:pPr>
              <a:buNone/>
            </a:pPr>
            <a:r>
              <a:rPr lang="en-US" sz="2800" dirty="0" smtClean="0"/>
              <a:t>dcodreanu@bitdenfeder.com</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Side Scanning</a:t>
            </a:r>
            <a:endParaRPr lang="en-US" dirty="0"/>
          </a:p>
        </p:txBody>
      </p:sp>
      <p:sp>
        <p:nvSpPr>
          <p:cNvPr id="3" name="Content Placeholder 2"/>
          <p:cNvSpPr>
            <a:spLocks noGrp="1"/>
          </p:cNvSpPr>
          <p:nvPr>
            <p:ph idx="1"/>
          </p:nvPr>
        </p:nvSpPr>
        <p:spPr/>
        <p:txBody>
          <a:bodyPr>
            <a:normAutofit/>
          </a:bodyPr>
          <a:lstStyle/>
          <a:p>
            <a:pPr>
              <a:buNone/>
            </a:pPr>
            <a:r>
              <a:rPr lang="en-US" dirty="0" smtClean="0"/>
              <a:t>Drawbacks</a:t>
            </a:r>
          </a:p>
          <a:p>
            <a:r>
              <a:rPr lang="en-US" dirty="0" smtClean="0"/>
              <a:t>The </a:t>
            </a:r>
            <a:r>
              <a:rPr lang="en-US" dirty="0" smtClean="0">
                <a:solidFill>
                  <a:srgbClr val="FFC000"/>
                </a:solidFill>
              </a:rPr>
              <a:t>network traffic</a:t>
            </a:r>
            <a:r>
              <a:rPr lang="en-US" dirty="0" smtClean="0"/>
              <a:t> kills you</a:t>
            </a:r>
          </a:p>
          <a:p>
            <a:r>
              <a:rPr lang="en-US" dirty="0" smtClean="0"/>
              <a:t>Lag time</a:t>
            </a:r>
          </a:p>
          <a:p>
            <a:endParaRPr lang="en-US" dirty="0" smtClean="0"/>
          </a:p>
          <a:p>
            <a:endParaRPr lang="en-US" dirty="0" smtClean="0"/>
          </a:p>
          <a:p>
            <a:pPr lvl="2"/>
            <a:r>
              <a:rPr lang="en-US" dirty="0" smtClean="0"/>
              <a:t>Sending a hash first can reduce traffic to about 30%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Server-side scanning</a:t>
            </a:r>
            <a:endParaRPr lang="en-US" dirty="0"/>
          </a:p>
        </p:txBody>
      </p:sp>
      <p:sp>
        <p:nvSpPr>
          <p:cNvPr id="3" name="Content Placeholder 2"/>
          <p:cNvSpPr>
            <a:spLocks noGrp="1"/>
          </p:cNvSpPr>
          <p:nvPr>
            <p:ph idx="1"/>
          </p:nvPr>
        </p:nvSpPr>
        <p:spPr>
          <a:xfrm>
            <a:off x="457200" y="2895600"/>
            <a:ext cx="8229600" cy="3230563"/>
          </a:xfrm>
        </p:spPr>
        <p:txBody>
          <a:bodyPr>
            <a:normAutofit/>
          </a:bodyPr>
          <a:lstStyle/>
          <a:p>
            <a:pPr>
              <a:buNone/>
            </a:pPr>
            <a:r>
              <a:rPr lang="en-US" dirty="0" smtClean="0"/>
              <a:t>Goal : reduce traffic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Client-Server Collaborative Scanning</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Client does part of the scanning</a:t>
            </a:r>
          </a:p>
          <a:p>
            <a:r>
              <a:rPr lang="en-US" dirty="0" smtClean="0"/>
              <a:t>The other part is done by the server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Client-Server Collaborative Scanning</a:t>
            </a:r>
            <a:endParaRPr lang="en-US" dirty="0"/>
          </a:p>
        </p:txBody>
      </p:sp>
      <p:sp>
        <p:nvSpPr>
          <p:cNvPr id="3" name="Content Placeholder 2"/>
          <p:cNvSpPr>
            <a:spLocks noGrp="1"/>
          </p:cNvSpPr>
          <p:nvPr>
            <p:ph idx="1"/>
          </p:nvPr>
        </p:nvSpPr>
        <p:spPr>
          <a:xfrm>
            <a:off x="457200" y="1600201"/>
            <a:ext cx="8229600" cy="4114799"/>
          </a:xfrm>
        </p:spPr>
        <p:txBody>
          <a:bodyPr/>
          <a:lstStyle/>
          <a:p>
            <a:pPr>
              <a:buNone/>
            </a:pPr>
            <a:r>
              <a:rPr lang="en-US" dirty="0" smtClean="0"/>
              <a:t>Scanning engines and plug-ins</a:t>
            </a:r>
          </a:p>
          <a:p>
            <a:r>
              <a:rPr lang="en-US" sz="2800" dirty="0" smtClean="0"/>
              <a:t>signatures</a:t>
            </a:r>
          </a:p>
          <a:p>
            <a:r>
              <a:rPr lang="en-US" sz="2800" dirty="0" smtClean="0"/>
              <a:t>archive plug-ins</a:t>
            </a:r>
          </a:p>
          <a:p>
            <a:r>
              <a:rPr lang="en-US" sz="2800" dirty="0" smtClean="0"/>
              <a:t>unpacking plug-ins</a:t>
            </a:r>
          </a:p>
          <a:p>
            <a:r>
              <a:rPr lang="en-US" sz="2800" dirty="0" smtClean="0"/>
              <a:t>code emulation</a:t>
            </a:r>
          </a:p>
          <a:p>
            <a:r>
              <a:rPr lang="en-US" sz="2800" dirty="0" smtClean="0"/>
              <a:t>behavior analysis</a:t>
            </a:r>
          </a:p>
          <a:p>
            <a:r>
              <a:rPr lang="en-US" sz="2800" dirty="0" smtClean="0"/>
              <a:t>heuristics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Client-server collaborative scanning</a:t>
            </a:r>
            <a:endParaRPr lang="en-US" dirty="0"/>
          </a:p>
        </p:txBody>
      </p:sp>
      <p:sp>
        <p:nvSpPr>
          <p:cNvPr id="3" name="Content Placeholder 2"/>
          <p:cNvSpPr>
            <a:spLocks noGrp="1"/>
          </p:cNvSpPr>
          <p:nvPr>
            <p:ph idx="1"/>
          </p:nvPr>
        </p:nvSpPr>
        <p:spPr>
          <a:xfrm>
            <a:off x="457200" y="2057400"/>
            <a:ext cx="8229600" cy="3276600"/>
          </a:xfrm>
        </p:spPr>
        <p:txBody>
          <a:bodyPr/>
          <a:lstStyle/>
          <a:p>
            <a:pPr marL="342900" lvl="2" indent="-342900"/>
            <a:r>
              <a:rPr lang="en-US" sz="2800" dirty="0" smtClean="0"/>
              <a:t>The engines hosted on the server requests </a:t>
            </a:r>
          </a:p>
          <a:p>
            <a:pPr marL="800100" lvl="3" indent="-342900"/>
            <a:r>
              <a:rPr lang="en-US" sz="2400" dirty="0" smtClean="0"/>
              <a:t>pieces of a file</a:t>
            </a:r>
          </a:p>
          <a:p>
            <a:pPr marL="800100" lvl="3" indent="-342900"/>
            <a:r>
              <a:rPr lang="en-US" sz="2400" dirty="0" smtClean="0"/>
              <a:t>checksums of pieces</a:t>
            </a:r>
          </a:p>
          <a:p>
            <a:pPr marL="800100" lvl="3" indent="-342900"/>
            <a:r>
              <a:rPr lang="en-US" sz="2400" dirty="0" smtClean="0"/>
              <a:t>other info ( size, file type, etc)</a:t>
            </a:r>
          </a:p>
          <a:p>
            <a:pPr marL="342900" lvl="2" indent="-342900"/>
            <a:r>
              <a:rPr lang="en-US" sz="2800" dirty="0" smtClean="0"/>
              <a:t>Check-sums are preferred instead of full data, to save bandwidth</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1988</TotalTime>
  <Words>4272</Words>
  <Application>Microsoft Office PowerPoint</Application>
  <PresentationFormat>On-screen Show (4:3)</PresentationFormat>
  <Paragraphs>410</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Theme2</vt:lpstr>
      <vt:lpstr>Client-Server collaborative scanning</vt:lpstr>
      <vt:lpstr>Overview</vt:lpstr>
      <vt:lpstr>Server-Side Scanning</vt:lpstr>
      <vt:lpstr>Server-Side Scanning</vt:lpstr>
      <vt:lpstr>Server Side Scanning</vt:lpstr>
      <vt:lpstr>Server-side scanning</vt:lpstr>
      <vt:lpstr>Client-Server Collaborative Scanning</vt:lpstr>
      <vt:lpstr>Client-Server Collaborative Scanning</vt:lpstr>
      <vt:lpstr>Client-server collaborative scanning</vt:lpstr>
      <vt:lpstr>Client-server collaborative scanning</vt:lpstr>
      <vt:lpstr>Slide 11</vt:lpstr>
      <vt:lpstr>Client-server collaborative scanning</vt:lpstr>
      <vt:lpstr>Client-server collaborative scanning</vt:lpstr>
      <vt:lpstr>Client-server collaborative scanning</vt:lpstr>
      <vt:lpstr>Quick Scan</vt:lpstr>
      <vt:lpstr>Quick Scan</vt:lpstr>
      <vt:lpstr>Client-server collaborative scanning</vt:lpstr>
      <vt:lpstr>Quick scan</vt:lpstr>
      <vt:lpstr>Quick Scan</vt:lpstr>
      <vt:lpstr>Quick Scan</vt:lpstr>
      <vt:lpstr>Quick Scan</vt:lpstr>
      <vt:lpstr>Quick Scan</vt:lpstr>
      <vt:lpstr>Quick Scan</vt:lpstr>
      <vt:lpstr>Quick Scan</vt:lpstr>
      <vt:lpstr>Quick scan</vt:lpstr>
      <vt:lpstr>Quick Scan</vt:lpstr>
      <vt:lpstr>Quick Scan</vt:lpstr>
      <vt:lpstr>Quick Scan</vt:lpstr>
      <vt:lpstr>Slide 29</vt:lpstr>
      <vt:lpstr>Quick Scan</vt:lpstr>
      <vt:lpstr>Quick Scan</vt:lpstr>
      <vt:lpstr>Quick Scan</vt:lpstr>
      <vt:lpstr>Quick Scan</vt:lpstr>
      <vt:lpstr>Quick Scan</vt:lpstr>
      <vt:lpstr>Quick Scan</vt:lpstr>
      <vt:lpstr>Quick Scan</vt:lpstr>
      <vt:lpstr>Quick Scan</vt:lpstr>
      <vt:lpstr>Slide 38</vt:lpstr>
      <vt:lpstr>Slide 39</vt:lpstr>
      <vt:lpstr>Slide 40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Client-Server collaborative scanning</dc:title>
  <dc:creator>DDT</dc:creator>
  <cp:lastModifiedBy>DDT</cp:lastModifiedBy>
  <cp:revision>180</cp:revision>
  <dcterms:created xsi:type="dcterms:W3CDTF">2008-10-14T11:15:16Z</dcterms:created>
  <dcterms:modified xsi:type="dcterms:W3CDTF">2008-10-23T09:23:28Z</dcterms:modified>
</cp:coreProperties>
</file>